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7_9C5FA8D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2" r:id="rId2"/>
    <p:sldId id="299" r:id="rId3"/>
    <p:sldId id="340" r:id="rId4"/>
    <p:sldId id="256" r:id="rId5"/>
    <p:sldId id="258" r:id="rId6"/>
    <p:sldId id="276" r:id="rId7"/>
    <p:sldId id="277" r:id="rId8"/>
    <p:sldId id="281" r:id="rId9"/>
    <p:sldId id="290" r:id="rId10"/>
    <p:sldId id="288" r:id="rId11"/>
    <p:sldId id="278" r:id="rId12"/>
    <p:sldId id="282" r:id="rId13"/>
    <p:sldId id="280" r:id="rId14"/>
    <p:sldId id="291" r:id="rId15"/>
    <p:sldId id="283" r:id="rId16"/>
    <p:sldId id="292" r:id="rId17"/>
    <p:sldId id="284" r:id="rId18"/>
    <p:sldId id="285" r:id="rId19"/>
    <p:sldId id="295" r:id="rId20"/>
    <p:sldId id="287" r:id="rId21"/>
    <p:sldId id="310" r:id="rId22"/>
    <p:sldId id="296" r:id="rId23"/>
    <p:sldId id="314" r:id="rId24"/>
    <p:sldId id="298" r:id="rId25"/>
    <p:sldId id="301" r:id="rId26"/>
    <p:sldId id="303" r:id="rId27"/>
    <p:sldId id="300" r:id="rId28"/>
    <p:sldId id="302" r:id="rId29"/>
    <p:sldId id="305" r:id="rId30"/>
    <p:sldId id="304" r:id="rId31"/>
    <p:sldId id="317" r:id="rId32"/>
    <p:sldId id="313" r:id="rId33"/>
    <p:sldId id="307" r:id="rId34"/>
    <p:sldId id="34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89704B-B8B2-E700-5B27-24EC3FC81F5F}" name="Marc Facerias Pelegri" initials="MFP" userId="S::marc.faceriaspelegri@postgrad.manchester.ac.uk::ba582911-cf34-468d-8311-01f922eb53d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DC0FF"/>
    <a:srgbClr val="05BEFF"/>
    <a:srgbClr val="00C4F2"/>
    <a:srgbClr val="01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31" autoAdjust="0"/>
    <p:restoredTop sz="96296"/>
  </p:normalViewPr>
  <p:slideViewPr>
    <p:cSldViewPr snapToGrid="0">
      <p:cViewPr varScale="1">
        <p:scale>
          <a:sx n="94" d="100"/>
          <a:sy n="94" d="100"/>
        </p:scale>
        <p:origin x="216"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27_9C5FA8D7.xml><?xml version="1.0" encoding="utf-8"?>
<p188:cmLst xmlns:a="http://schemas.openxmlformats.org/drawingml/2006/main" xmlns:r="http://schemas.openxmlformats.org/officeDocument/2006/relationships" xmlns:p188="http://schemas.microsoft.com/office/powerpoint/2018/8/main">
  <p188:cm id="{BFFA5749-9232-6B43-9F78-3473D49AF91F}" authorId="{4989704B-B8B2-E700-5B27-24EC3FC81F5F}" created="2023-01-09T10:15:38.842">
    <pc:sldMkLst xmlns:pc="http://schemas.microsoft.com/office/powerpoint/2013/main/command">
      <pc:docMk/>
      <pc:sldMk cId="2623514839" sldId="295"/>
    </pc:sldMkLst>
    <p188:txBody>
      <a:bodyPr/>
      <a:lstStyle/>
      <a:p>
        <a:r>
          <a:rPr lang="en-US"/>
          <a:t>TODO&gt; Fix the tree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F702F-30E0-8647-8CAD-2189EED81AD3}"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C28B-AE10-2D43-8AEA-19377927F33E}" type="slidenum">
              <a:rPr lang="en-US" smtClean="0"/>
              <a:t>‹#›</a:t>
            </a:fld>
            <a:endParaRPr lang="en-US"/>
          </a:p>
        </p:txBody>
      </p:sp>
    </p:spTree>
    <p:extLst>
      <p:ext uri="{BB962C8B-B14F-4D97-AF65-F5344CB8AC3E}">
        <p14:creationId xmlns:p14="http://schemas.microsoft.com/office/powerpoint/2010/main" val="3302310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7</a:t>
            </a:fld>
            <a:endParaRPr lang="en-US"/>
          </a:p>
        </p:txBody>
      </p:sp>
    </p:spTree>
    <p:extLst>
      <p:ext uri="{BB962C8B-B14F-4D97-AF65-F5344CB8AC3E}">
        <p14:creationId xmlns:p14="http://schemas.microsoft.com/office/powerpoint/2010/main" val="330597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263D67-EF4C-8247-91B6-64C2A295C9AC}" type="slidenum">
              <a:rPr lang="en-US" smtClean="0"/>
              <a:t>20</a:t>
            </a:fld>
            <a:endParaRPr lang="en-US"/>
          </a:p>
        </p:txBody>
      </p:sp>
    </p:spTree>
    <p:extLst>
      <p:ext uri="{BB962C8B-B14F-4D97-AF65-F5344CB8AC3E}">
        <p14:creationId xmlns:p14="http://schemas.microsoft.com/office/powerpoint/2010/main" val="3727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docs.ultralytics.com</a:t>
            </a:r>
            <a:r>
              <a:rPr lang="en-US" dirty="0"/>
              <a:t>/yolov5/tutorials/</a:t>
            </a:r>
            <a:r>
              <a:rPr lang="en-US" dirty="0" err="1"/>
              <a:t>model_export</a:t>
            </a:r>
            <a:r>
              <a:rPr lang="en-US" dirty="0"/>
              <a:t>/#benchmarks</a:t>
            </a:r>
          </a:p>
        </p:txBody>
      </p:sp>
      <p:sp>
        <p:nvSpPr>
          <p:cNvPr id="4" name="Slide Number Placeholder 3"/>
          <p:cNvSpPr>
            <a:spLocks noGrp="1"/>
          </p:cNvSpPr>
          <p:nvPr>
            <p:ph type="sldNum" sz="quarter" idx="5"/>
          </p:nvPr>
        </p:nvSpPr>
        <p:spPr/>
        <p:txBody>
          <a:bodyPr/>
          <a:lstStyle/>
          <a:p>
            <a:fld id="{B79DC28B-AE10-2D43-8AEA-19377927F33E}" type="slidenum">
              <a:rPr lang="en-US" smtClean="0"/>
              <a:t>23</a:t>
            </a:fld>
            <a:endParaRPr lang="en-US"/>
          </a:p>
        </p:txBody>
      </p:sp>
    </p:spTree>
    <p:extLst>
      <p:ext uri="{BB962C8B-B14F-4D97-AF65-F5344CB8AC3E}">
        <p14:creationId xmlns:p14="http://schemas.microsoft.com/office/powerpoint/2010/main" val="3714684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/dusty-</a:t>
            </a:r>
            <a:r>
              <a:rPr lang="en-US" dirty="0" err="1"/>
              <a:t>nv</a:t>
            </a:r>
            <a:r>
              <a:rPr lang="en-US" dirty="0"/>
              <a:t>/jetson-inference</a:t>
            </a:r>
          </a:p>
        </p:txBody>
      </p:sp>
      <p:sp>
        <p:nvSpPr>
          <p:cNvPr id="4" name="Slide Number Placeholder 3"/>
          <p:cNvSpPr>
            <a:spLocks noGrp="1"/>
          </p:cNvSpPr>
          <p:nvPr>
            <p:ph type="sldNum" sz="quarter" idx="5"/>
          </p:nvPr>
        </p:nvSpPr>
        <p:spPr/>
        <p:txBody>
          <a:bodyPr/>
          <a:lstStyle/>
          <a:p>
            <a:fld id="{B79DC28B-AE10-2D43-8AEA-19377927F33E}" type="slidenum">
              <a:rPr lang="en-US" smtClean="0"/>
              <a:t>24</a:t>
            </a:fld>
            <a:endParaRPr lang="en-US"/>
          </a:p>
        </p:txBody>
      </p:sp>
    </p:spTree>
    <p:extLst>
      <p:ext uri="{BB962C8B-B14F-4D97-AF65-F5344CB8AC3E}">
        <p14:creationId xmlns:p14="http://schemas.microsoft.com/office/powerpoint/2010/main" val="297713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 speed vs accuracy </a:t>
            </a:r>
          </a:p>
          <a:p>
            <a:r>
              <a:rPr lang="en-US" dirty="0"/>
              <a:t>as it is low speed times 1 - 5 frames per second </a:t>
            </a:r>
          </a:p>
        </p:txBody>
      </p:sp>
      <p:sp>
        <p:nvSpPr>
          <p:cNvPr id="4" name="Slide Number Placeholder 3"/>
          <p:cNvSpPr>
            <a:spLocks noGrp="1"/>
          </p:cNvSpPr>
          <p:nvPr>
            <p:ph type="sldNum" sz="quarter" idx="5"/>
          </p:nvPr>
        </p:nvSpPr>
        <p:spPr/>
        <p:txBody>
          <a:bodyPr/>
          <a:lstStyle/>
          <a:p>
            <a:fld id="{B79DC28B-AE10-2D43-8AEA-19377927F33E}" type="slidenum">
              <a:rPr lang="en-US" smtClean="0"/>
              <a:t>32</a:t>
            </a:fld>
            <a:endParaRPr lang="en-US"/>
          </a:p>
        </p:txBody>
      </p:sp>
    </p:spTree>
    <p:extLst>
      <p:ext uri="{BB962C8B-B14F-4D97-AF65-F5344CB8AC3E}">
        <p14:creationId xmlns:p14="http://schemas.microsoft.com/office/powerpoint/2010/main" val="2949054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US" dirty="0"/>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22/05/2023</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22/05/2023</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27_9C5FA8D7.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github.com/dusty-nv/jetson-inference/blob/master/data/networks/ssd_coco_labels.txt"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8.jpeg"/><Relationship Id="rId1" Type="http://schemas.openxmlformats.org/officeDocument/2006/relationships/slideLayout" Target="../slideLayouts/slideLayout19.xml"/><Relationship Id="rId4" Type="http://schemas.openxmlformats.org/officeDocument/2006/relationships/image" Target="../media/image29.tiff"/></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usty-nv/jetson-inference/blob/master/docs/detectnet-example-2.md" TargetMode="External"/><Relationship Id="rId2" Type="http://schemas.openxmlformats.org/officeDocument/2006/relationships/hyperlink" Target="https://github.com/dusty-nv/jetson-inference/blob/master/docs/detectnet-camera-2.md" TargetMode="External"/><Relationship Id="rId1" Type="http://schemas.openxmlformats.org/officeDocument/2006/relationships/slideLayout" Target="../slideLayouts/slideLayout19.xml"/><Relationship Id="rId4" Type="http://schemas.openxmlformats.org/officeDocument/2006/relationships/hyperlink" Target="https://github.com/dusty-nv/jetson-inference/blob/master/docs/aux-image.md"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hyperlink" Target="https://arxiv.org/abs/2004.10934v1" TargetMode="External"/><Relationship Id="rId1" Type="http://schemas.openxmlformats.org/officeDocument/2006/relationships/slideLayout" Target="../slideLayouts/slideLayout19.xml"/><Relationship Id="rId4" Type="http://schemas.openxmlformats.org/officeDocument/2006/relationships/hyperlink" Target="https://docs.ultralytics.com/yolov5/tutorials/tips_for_best_training_results/#model-selection"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file:////var/folders/nw/c6dhpvq501j1_01vmswm0z_40000gp/T/com.microsoft.Word/WebArchiveCopyPasteTempFiles/6684eb76-7c43-4efd-875b-5d66546bdf54" TargetMode="External"/><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tif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AI in ROS </a:t>
            </a:r>
          </a:p>
        </p:txBody>
      </p:sp>
    </p:spTree>
    <p:extLst>
      <p:ext uri="{BB962C8B-B14F-4D97-AF65-F5344CB8AC3E}">
        <p14:creationId xmlns:p14="http://schemas.microsoft.com/office/powerpoint/2010/main" val="312715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163F-7D1E-8847-8D5F-FBDE5474567A}"/>
              </a:ext>
            </a:extLst>
          </p:cNvPr>
          <p:cNvSpPr>
            <a:spLocks noGrp="1"/>
          </p:cNvSpPr>
          <p:nvPr>
            <p:ph type="title"/>
          </p:nvPr>
        </p:nvSpPr>
        <p:spPr/>
        <p:txBody>
          <a:bodyPr/>
          <a:lstStyle/>
          <a:p>
            <a:r>
              <a:rPr lang="en-US" sz="4000" dirty="0"/>
              <a:t>Building an AI solution</a:t>
            </a:r>
            <a:br>
              <a:rPr lang="en-US" dirty="0"/>
            </a:br>
            <a:r>
              <a:rPr lang="en-US" sz="3200" dirty="0"/>
              <a:t>Training a neural network</a:t>
            </a:r>
            <a:endParaRPr lang="en-US" dirty="0"/>
          </a:p>
        </p:txBody>
      </p:sp>
      <p:sp>
        <p:nvSpPr>
          <p:cNvPr id="4" name="Rounded Rectangle 3">
            <a:extLst>
              <a:ext uri="{FF2B5EF4-FFF2-40B4-BE49-F238E27FC236}">
                <a16:creationId xmlns:a16="http://schemas.microsoft.com/office/drawing/2014/main" id="{C9F52BC3-487E-7B45-BE63-B72A4CC7AD82}"/>
              </a:ext>
            </a:extLst>
          </p:cNvPr>
          <p:cNvSpPr/>
          <p:nvPr/>
        </p:nvSpPr>
        <p:spPr>
          <a:xfrm>
            <a:off x="2527052" y="3454603"/>
            <a:ext cx="1246751"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3FC910-A5E8-F549-AB2C-669CAC712B85}"/>
              </a:ext>
            </a:extLst>
          </p:cNvPr>
          <p:cNvSpPr txBox="1"/>
          <p:nvPr/>
        </p:nvSpPr>
        <p:spPr>
          <a:xfrm>
            <a:off x="2644832" y="3554060"/>
            <a:ext cx="994055" cy="369332"/>
          </a:xfrm>
          <a:prstGeom prst="rect">
            <a:avLst/>
          </a:prstGeom>
          <a:noFill/>
        </p:spPr>
        <p:txBody>
          <a:bodyPr wrap="none" rtlCol="0">
            <a:spAutoFit/>
          </a:bodyPr>
          <a:lstStyle/>
          <a:p>
            <a:r>
              <a:rPr lang="en-US" dirty="0"/>
              <a:t>Network</a:t>
            </a:r>
          </a:p>
        </p:txBody>
      </p:sp>
      <p:sp>
        <p:nvSpPr>
          <p:cNvPr id="7" name="TextBox 6">
            <a:extLst>
              <a:ext uri="{FF2B5EF4-FFF2-40B4-BE49-F238E27FC236}">
                <a16:creationId xmlns:a16="http://schemas.microsoft.com/office/drawing/2014/main" id="{42BE2D63-C1ED-1543-A882-B1187B37C9BC}"/>
              </a:ext>
            </a:extLst>
          </p:cNvPr>
          <p:cNvSpPr txBox="1"/>
          <p:nvPr/>
        </p:nvSpPr>
        <p:spPr>
          <a:xfrm>
            <a:off x="1115965" y="3408391"/>
            <a:ext cx="927049" cy="646331"/>
          </a:xfrm>
          <a:prstGeom prst="rect">
            <a:avLst/>
          </a:prstGeom>
          <a:noFill/>
        </p:spPr>
        <p:txBody>
          <a:bodyPr wrap="none" rtlCol="0">
            <a:spAutoFit/>
          </a:bodyPr>
          <a:lstStyle/>
          <a:p>
            <a:r>
              <a:rPr lang="en-US" dirty="0"/>
              <a:t>Training</a:t>
            </a:r>
          </a:p>
          <a:p>
            <a:r>
              <a:rPr lang="en-US" dirty="0"/>
              <a:t>Dataset</a:t>
            </a:r>
          </a:p>
        </p:txBody>
      </p:sp>
      <p:sp>
        <p:nvSpPr>
          <p:cNvPr id="8" name="Rounded Rectangle 7">
            <a:extLst>
              <a:ext uri="{FF2B5EF4-FFF2-40B4-BE49-F238E27FC236}">
                <a16:creationId xmlns:a16="http://schemas.microsoft.com/office/drawing/2014/main" id="{9429AAC3-F9AD-1744-B449-DE9D48452AF1}"/>
              </a:ext>
            </a:extLst>
          </p:cNvPr>
          <p:cNvSpPr/>
          <p:nvPr/>
        </p:nvSpPr>
        <p:spPr>
          <a:xfrm>
            <a:off x="838200" y="2728274"/>
            <a:ext cx="3368040" cy="246856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F34F367-460F-B041-AB56-4DF9E08C11A0}"/>
              </a:ext>
            </a:extLst>
          </p:cNvPr>
          <p:cNvSpPr/>
          <p:nvPr/>
        </p:nvSpPr>
        <p:spPr>
          <a:xfrm>
            <a:off x="2527052" y="4510282"/>
            <a:ext cx="1246751"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2EFC351-8BA7-FF46-80A0-8E69C4708EA8}"/>
              </a:ext>
            </a:extLst>
          </p:cNvPr>
          <p:cNvSpPr txBox="1"/>
          <p:nvPr/>
        </p:nvSpPr>
        <p:spPr>
          <a:xfrm>
            <a:off x="2644832" y="4609739"/>
            <a:ext cx="994055" cy="369332"/>
          </a:xfrm>
          <a:prstGeom prst="rect">
            <a:avLst/>
          </a:prstGeom>
          <a:noFill/>
        </p:spPr>
        <p:txBody>
          <a:bodyPr wrap="none" rtlCol="0">
            <a:spAutoFit/>
          </a:bodyPr>
          <a:lstStyle/>
          <a:p>
            <a:r>
              <a:rPr lang="en-US" dirty="0"/>
              <a:t>Network</a:t>
            </a:r>
          </a:p>
        </p:txBody>
      </p:sp>
      <p:sp>
        <p:nvSpPr>
          <p:cNvPr id="11" name="TextBox 10">
            <a:extLst>
              <a:ext uri="{FF2B5EF4-FFF2-40B4-BE49-F238E27FC236}">
                <a16:creationId xmlns:a16="http://schemas.microsoft.com/office/drawing/2014/main" id="{7CBB312F-DC77-C141-B7D9-8E965EF406E4}"/>
              </a:ext>
            </a:extLst>
          </p:cNvPr>
          <p:cNvSpPr txBox="1"/>
          <p:nvPr/>
        </p:nvSpPr>
        <p:spPr>
          <a:xfrm>
            <a:off x="1115965" y="4464070"/>
            <a:ext cx="901465" cy="646331"/>
          </a:xfrm>
          <a:prstGeom prst="rect">
            <a:avLst/>
          </a:prstGeom>
          <a:noFill/>
        </p:spPr>
        <p:txBody>
          <a:bodyPr wrap="none" rtlCol="0">
            <a:spAutoFit/>
          </a:bodyPr>
          <a:lstStyle/>
          <a:p>
            <a:r>
              <a:rPr lang="en-US" dirty="0"/>
              <a:t>Testing</a:t>
            </a:r>
          </a:p>
          <a:p>
            <a:r>
              <a:rPr lang="en-US" dirty="0"/>
              <a:t>Dataset</a:t>
            </a:r>
          </a:p>
        </p:txBody>
      </p:sp>
      <p:sp>
        <p:nvSpPr>
          <p:cNvPr id="12" name="Rounded Rectangle 11">
            <a:extLst>
              <a:ext uri="{FF2B5EF4-FFF2-40B4-BE49-F238E27FC236}">
                <a16:creationId xmlns:a16="http://schemas.microsoft.com/office/drawing/2014/main" id="{CC5758C6-9818-F54D-97F1-E0A2674AE779}"/>
              </a:ext>
            </a:extLst>
          </p:cNvPr>
          <p:cNvSpPr/>
          <p:nvPr/>
        </p:nvSpPr>
        <p:spPr>
          <a:xfrm>
            <a:off x="987812" y="3154680"/>
            <a:ext cx="3035548" cy="1163310"/>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D66B23-A24A-0A42-9280-AC9CE322F21B}"/>
              </a:ext>
            </a:extLst>
          </p:cNvPr>
          <p:cNvSpPr txBox="1"/>
          <p:nvPr/>
        </p:nvSpPr>
        <p:spPr>
          <a:xfrm>
            <a:off x="4450080" y="3784014"/>
            <a:ext cx="1391856" cy="646331"/>
          </a:xfrm>
          <a:prstGeom prst="rect">
            <a:avLst/>
          </a:prstGeom>
          <a:noFill/>
        </p:spPr>
        <p:txBody>
          <a:bodyPr wrap="none" rtlCol="0">
            <a:spAutoFit/>
          </a:bodyPr>
          <a:lstStyle/>
          <a:p>
            <a:r>
              <a:rPr lang="en-US" dirty="0"/>
              <a:t>Performance</a:t>
            </a:r>
          </a:p>
          <a:p>
            <a:pPr algn="ctr"/>
            <a:r>
              <a:rPr lang="en-US" dirty="0"/>
              <a:t>metrics</a:t>
            </a:r>
          </a:p>
        </p:txBody>
      </p:sp>
      <p:sp>
        <p:nvSpPr>
          <p:cNvPr id="14" name="Rounded Rectangle 13">
            <a:extLst>
              <a:ext uri="{FF2B5EF4-FFF2-40B4-BE49-F238E27FC236}">
                <a16:creationId xmlns:a16="http://schemas.microsoft.com/office/drawing/2014/main" id="{460CCB6F-38E2-5946-94BD-FC0A1A4834F1}"/>
              </a:ext>
            </a:extLst>
          </p:cNvPr>
          <p:cNvSpPr/>
          <p:nvPr/>
        </p:nvSpPr>
        <p:spPr>
          <a:xfrm>
            <a:off x="655321" y="2316480"/>
            <a:ext cx="5341252" cy="3078480"/>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A663A8-A2CC-C347-B075-EDC77E51ECB8}"/>
              </a:ext>
            </a:extLst>
          </p:cNvPr>
          <p:cNvSpPr txBox="1"/>
          <p:nvPr/>
        </p:nvSpPr>
        <p:spPr>
          <a:xfrm>
            <a:off x="6509718" y="3786231"/>
            <a:ext cx="1114788" cy="646331"/>
          </a:xfrm>
          <a:prstGeom prst="rect">
            <a:avLst/>
          </a:prstGeom>
          <a:noFill/>
        </p:spPr>
        <p:txBody>
          <a:bodyPr wrap="square" rtlCol="0">
            <a:spAutoFit/>
          </a:bodyPr>
          <a:lstStyle/>
          <a:p>
            <a:pPr algn="just"/>
            <a:r>
              <a:rPr lang="en-US" dirty="0"/>
              <a:t>Is it good </a:t>
            </a:r>
          </a:p>
          <a:p>
            <a:pPr algn="just"/>
            <a:r>
              <a:rPr lang="en-US" dirty="0"/>
              <a:t>enough ?</a:t>
            </a:r>
          </a:p>
        </p:txBody>
      </p:sp>
      <p:sp>
        <p:nvSpPr>
          <p:cNvPr id="16" name="TextBox 15">
            <a:extLst>
              <a:ext uri="{FF2B5EF4-FFF2-40B4-BE49-F238E27FC236}">
                <a16:creationId xmlns:a16="http://schemas.microsoft.com/office/drawing/2014/main" id="{78F92846-C4E0-F04C-A38C-BB78CA827CFD}"/>
              </a:ext>
            </a:extLst>
          </p:cNvPr>
          <p:cNvSpPr txBox="1"/>
          <p:nvPr/>
        </p:nvSpPr>
        <p:spPr>
          <a:xfrm>
            <a:off x="8546187" y="2873328"/>
            <a:ext cx="506374" cy="369332"/>
          </a:xfrm>
          <a:prstGeom prst="rect">
            <a:avLst/>
          </a:prstGeom>
          <a:noFill/>
        </p:spPr>
        <p:txBody>
          <a:bodyPr wrap="square" rtlCol="0">
            <a:spAutoFit/>
          </a:bodyPr>
          <a:lstStyle/>
          <a:p>
            <a:pPr algn="just"/>
            <a:r>
              <a:rPr lang="en-US" dirty="0"/>
              <a:t>Yes</a:t>
            </a:r>
          </a:p>
        </p:txBody>
      </p:sp>
      <p:sp>
        <p:nvSpPr>
          <p:cNvPr id="17" name="TextBox 16">
            <a:extLst>
              <a:ext uri="{FF2B5EF4-FFF2-40B4-BE49-F238E27FC236}">
                <a16:creationId xmlns:a16="http://schemas.microsoft.com/office/drawing/2014/main" id="{0EAA42A6-CB90-5449-8A26-AA042B74BA91}"/>
              </a:ext>
            </a:extLst>
          </p:cNvPr>
          <p:cNvSpPr txBox="1"/>
          <p:nvPr/>
        </p:nvSpPr>
        <p:spPr>
          <a:xfrm>
            <a:off x="8546187" y="4966828"/>
            <a:ext cx="552355" cy="369332"/>
          </a:xfrm>
          <a:prstGeom prst="rect">
            <a:avLst/>
          </a:prstGeom>
          <a:noFill/>
        </p:spPr>
        <p:txBody>
          <a:bodyPr wrap="square" rtlCol="0">
            <a:spAutoFit/>
          </a:bodyPr>
          <a:lstStyle/>
          <a:p>
            <a:pPr algn="just"/>
            <a:r>
              <a:rPr lang="en-US" dirty="0"/>
              <a:t>No</a:t>
            </a:r>
          </a:p>
        </p:txBody>
      </p:sp>
      <p:sp>
        <p:nvSpPr>
          <p:cNvPr id="18" name="TextBox 17">
            <a:extLst>
              <a:ext uri="{FF2B5EF4-FFF2-40B4-BE49-F238E27FC236}">
                <a16:creationId xmlns:a16="http://schemas.microsoft.com/office/drawing/2014/main" id="{61ECFCF6-4E44-DD40-A071-7E0F76DAAD78}"/>
              </a:ext>
            </a:extLst>
          </p:cNvPr>
          <p:cNvSpPr txBox="1"/>
          <p:nvPr/>
        </p:nvSpPr>
        <p:spPr>
          <a:xfrm>
            <a:off x="10304474" y="4250220"/>
            <a:ext cx="1232203" cy="646331"/>
          </a:xfrm>
          <a:prstGeom prst="rect">
            <a:avLst/>
          </a:prstGeom>
          <a:noFill/>
        </p:spPr>
        <p:txBody>
          <a:bodyPr wrap="square" rtlCol="0">
            <a:spAutoFit/>
          </a:bodyPr>
          <a:lstStyle/>
          <a:p>
            <a:pPr algn="ctr"/>
            <a:r>
              <a:rPr lang="en-US" dirty="0"/>
              <a:t>Change dataset</a:t>
            </a:r>
          </a:p>
        </p:txBody>
      </p:sp>
      <p:sp>
        <p:nvSpPr>
          <p:cNvPr id="19" name="TextBox 18">
            <a:extLst>
              <a:ext uri="{FF2B5EF4-FFF2-40B4-BE49-F238E27FC236}">
                <a16:creationId xmlns:a16="http://schemas.microsoft.com/office/drawing/2014/main" id="{2E347D4F-B932-284F-9C27-46A721954B1B}"/>
              </a:ext>
            </a:extLst>
          </p:cNvPr>
          <p:cNvSpPr txBox="1"/>
          <p:nvPr/>
        </p:nvSpPr>
        <p:spPr>
          <a:xfrm>
            <a:off x="10304474" y="5479428"/>
            <a:ext cx="1351067" cy="646331"/>
          </a:xfrm>
          <a:prstGeom prst="rect">
            <a:avLst/>
          </a:prstGeom>
          <a:noFill/>
        </p:spPr>
        <p:txBody>
          <a:bodyPr wrap="square" rtlCol="0">
            <a:spAutoFit/>
          </a:bodyPr>
          <a:lstStyle/>
          <a:p>
            <a:pPr algn="ctr"/>
            <a:r>
              <a:rPr lang="en-US" dirty="0"/>
              <a:t>Change architecture</a:t>
            </a:r>
          </a:p>
        </p:txBody>
      </p:sp>
      <p:sp>
        <p:nvSpPr>
          <p:cNvPr id="20" name="Rounded Rectangle 19">
            <a:extLst>
              <a:ext uri="{FF2B5EF4-FFF2-40B4-BE49-F238E27FC236}">
                <a16:creationId xmlns:a16="http://schemas.microsoft.com/office/drawing/2014/main" id="{AA285938-30BA-794A-B900-D6B6C943F8C1}"/>
              </a:ext>
            </a:extLst>
          </p:cNvPr>
          <p:cNvSpPr/>
          <p:nvPr/>
        </p:nvSpPr>
        <p:spPr>
          <a:xfrm>
            <a:off x="6445235" y="3786231"/>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448BAD1-C32C-944A-AE57-24FD770E3D2D}"/>
              </a:ext>
            </a:extLst>
          </p:cNvPr>
          <p:cNvSpPr/>
          <p:nvPr/>
        </p:nvSpPr>
        <p:spPr>
          <a:xfrm>
            <a:off x="8197835" y="2728274"/>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CB372A6-E78A-DD41-9B69-0111BC94F220}"/>
              </a:ext>
            </a:extLst>
          </p:cNvPr>
          <p:cNvSpPr/>
          <p:nvPr/>
        </p:nvSpPr>
        <p:spPr>
          <a:xfrm>
            <a:off x="8213075" y="4823560"/>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DF49857-E40F-684C-ACE9-7F24CC0E9A8D}"/>
              </a:ext>
            </a:extLst>
          </p:cNvPr>
          <p:cNvSpPr/>
          <p:nvPr/>
        </p:nvSpPr>
        <p:spPr>
          <a:xfrm>
            <a:off x="10304477" y="4250220"/>
            <a:ext cx="1232203"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BE0606D-DAE9-0041-B1A3-623AA22B429A}"/>
              </a:ext>
            </a:extLst>
          </p:cNvPr>
          <p:cNvSpPr/>
          <p:nvPr/>
        </p:nvSpPr>
        <p:spPr>
          <a:xfrm>
            <a:off x="10304474" y="5469891"/>
            <a:ext cx="1351067" cy="65586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802974B-151F-F14F-A5A3-459534BE8BDA}"/>
              </a:ext>
            </a:extLst>
          </p:cNvPr>
          <p:cNvCxnSpPr>
            <a:cxnSpLocks/>
            <a:endCxn id="13" idx="1"/>
          </p:cNvCxnSpPr>
          <p:nvPr/>
        </p:nvCxnSpPr>
        <p:spPr>
          <a:xfrm flipV="1">
            <a:off x="4206240" y="4107180"/>
            <a:ext cx="243840" cy="6985"/>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590D05-142F-FB4E-8F55-13FFFD45F927}"/>
              </a:ext>
            </a:extLst>
          </p:cNvPr>
          <p:cNvCxnSpPr>
            <a:cxnSpLocks/>
            <a:stCxn id="13" idx="3"/>
            <a:endCxn id="20" idx="1"/>
          </p:cNvCxnSpPr>
          <p:nvPr/>
        </p:nvCxnSpPr>
        <p:spPr>
          <a:xfrm>
            <a:off x="5841936" y="4107180"/>
            <a:ext cx="603299" cy="698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FEA6F339-C30D-3D46-B6D7-CD41A9A97A14}"/>
              </a:ext>
            </a:extLst>
          </p:cNvPr>
          <p:cNvCxnSpPr>
            <a:stCxn id="20" idx="3"/>
            <a:endCxn id="21" idx="1"/>
          </p:cNvCxnSpPr>
          <p:nvPr/>
        </p:nvCxnSpPr>
        <p:spPr>
          <a:xfrm flipV="1">
            <a:off x="7677438" y="3056208"/>
            <a:ext cx="520397" cy="1057957"/>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C34C3D3-B344-9241-8631-5FBEBEF86960}"/>
              </a:ext>
            </a:extLst>
          </p:cNvPr>
          <p:cNvCxnSpPr>
            <a:stCxn id="20" idx="3"/>
            <a:endCxn id="22" idx="1"/>
          </p:cNvCxnSpPr>
          <p:nvPr/>
        </p:nvCxnSpPr>
        <p:spPr>
          <a:xfrm>
            <a:off x="7677438" y="4114165"/>
            <a:ext cx="535637" cy="1037329"/>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7373DCDC-1AD5-754F-BDED-C8148235308D}"/>
              </a:ext>
            </a:extLst>
          </p:cNvPr>
          <p:cNvCxnSpPr>
            <a:stCxn id="22" idx="3"/>
            <a:endCxn id="23" idx="1"/>
          </p:cNvCxnSpPr>
          <p:nvPr/>
        </p:nvCxnSpPr>
        <p:spPr>
          <a:xfrm flipV="1">
            <a:off x="9445278" y="4578154"/>
            <a:ext cx="859199" cy="573340"/>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FFBC93BC-2328-F64D-A881-9461FBB22784}"/>
              </a:ext>
            </a:extLst>
          </p:cNvPr>
          <p:cNvCxnSpPr>
            <a:stCxn id="22" idx="3"/>
            <a:endCxn id="19" idx="1"/>
          </p:cNvCxnSpPr>
          <p:nvPr/>
        </p:nvCxnSpPr>
        <p:spPr>
          <a:xfrm>
            <a:off x="9445278" y="5151494"/>
            <a:ext cx="859196" cy="651100"/>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84CA669-CC63-A44D-99CE-3B79F740A84D}"/>
              </a:ext>
            </a:extLst>
          </p:cNvPr>
          <p:cNvCxnSpPr>
            <a:cxnSpLocks/>
          </p:cNvCxnSpPr>
          <p:nvPr/>
        </p:nvCxnSpPr>
        <p:spPr>
          <a:xfrm>
            <a:off x="1988584" y="3731557"/>
            <a:ext cx="484038"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5A5349A-BEDE-E04D-A4A9-B05048EDBD9E}"/>
              </a:ext>
            </a:extLst>
          </p:cNvPr>
          <p:cNvCxnSpPr>
            <a:cxnSpLocks/>
          </p:cNvCxnSpPr>
          <p:nvPr/>
        </p:nvCxnSpPr>
        <p:spPr>
          <a:xfrm>
            <a:off x="1952114" y="4787236"/>
            <a:ext cx="509622" cy="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FBBEBB9-B436-3648-BC7F-3AD7C3BDDB30}"/>
              </a:ext>
            </a:extLst>
          </p:cNvPr>
          <p:cNvSpPr txBox="1"/>
          <p:nvPr/>
        </p:nvSpPr>
        <p:spPr>
          <a:xfrm>
            <a:off x="838201" y="2358942"/>
            <a:ext cx="929640" cy="369332"/>
          </a:xfrm>
          <a:prstGeom prst="rect">
            <a:avLst/>
          </a:prstGeom>
          <a:noFill/>
        </p:spPr>
        <p:txBody>
          <a:bodyPr wrap="square" rtlCol="0">
            <a:spAutoFit/>
          </a:bodyPr>
          <a:lstStyle/>
          <a:p>
            <a:r>
              <a:rPr lang="en-US" dirty="0">
                <a:solidFill>
                  <a:schemeClr val="accent6"/>
                </a:solidFill>
              </a:rPr>
              <a:t>Training</a:t>
            </a:r>
          </a:p>
        </p:txBody>
      </p:sp>
      <p:sp>
        <p:nvSpPr>
          <p:cNvPr id="53" name="TextBox 52">
            <a:extLst>
              <a:ext uri="{FF2B5EF4-FFF2-40B4-BE49-F238E27FC236}">
                <a16:creationId xmlns:a16="http://schemas.microsoft.com/office/drawing/2014/main" id="{190A97BB-DF2B-134F-A3D6-849B58A3DA82}"/>
              </a:ext>
            </a:extLst>
          </p:cNvPr>
          <p:cNvSpPr txBox="1"/>
          <p:nvPr/>
        </p:nvSpPr>
        <p:spPr>
          <a:xfrm>
            <a:off x="908562" y="2833162"/>
            <a:ext cx="1435609" cy="369332"/>
          </a:xfrm>
          <a:prstGeom prst="rect">
            <a:avLst/>
          </a:prstGeom>
          <a:noFill/>
        </p:spPr>
        <p:txBody>
          <a:bodyPr wrap="square" rtlCol="0">
            <a:spAutoFit/>
          </a:bodyPr>
          <a:lstStyle/>
          <a:p>
            <a:r>
              <a:rPr lang="en-US" dirty="0">
                <a:solidFill>
                  <a:schemeClr val="accent4"/>
                </a:solidFill>
              </a:rPr>
              <a:t>Optimization</a:t>
            </a:r>
          </a:p>
        </p:txBody>
      </p:sp>
    </p:spTree>
    <p:extLst>
      <p:ext uri="{BB962C8B-B14F-4D97-AF65-F5344CB8AC3E}">
        <p14:creationId xmlns:p14="http://schemas.microsoft.com/office/powerpoint/2010/main" val="333967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normAutofit/>
          </a:bodyPr>
          <a:lstStyle/>
          <a:p>
            <a:r>
              <a:rPr lang="en-US" sz="4000" dirty="0"/>
              <a:t>Shape Classification with AI </a:t>
            </a:r>
            <a:br>
              <a:rPr lang="en-US" dirty="0"/>
            </a:br>
            <a:r>
              <a:rPr lang="en-US" sz="3200" dirty="0"/>
              <a:t>Problem statement and proposed solution</a:t>
            </a:r>
            <a:endParaRPr lang="en-US" dirty="0"/>
          </a:p>
        </p:txBody>
      </p:sp>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199" y="1825626"/>
            <a:ext cx="10614285" cy="198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The </a:t>
            </a:r>
            <a:r>
              <a:rPr lang="en-GB" sz="2400" dirty="0"/>
              <a:t>most common type of neural networks used with images are known as convolutional neural networks</a:t>
            </a:r>
            <a:r>
              <a:rPr lang="en-US" sz="2400" dirty="0"/>
              <a:t>.</a:t>
            </a:r>
          </a:p>
          <a:p>
            <a:pPr algn="just"/>
            <a:r>
              <a:rPr lang="en-US" sz="2400" dirty="0"/>
              <a:t>An image is going to be provided and the the extract some features and classify it. </a:t>
            </a:r>
          </a:p>
        </p:txBody>
      </p:sp>
      <p:pic>
        <p:nvPicPr>
          <p:cNvPr id="1028" name="Picture 4" descr="Sensors | Free Full-Text | A Convolutional Neural Network for Impact  Detection and Characterization of Complex Composite Structures">
            <a:extLst>
              <a:ext uri="{FF2B5EF4-FFF2-40B4-BE49-F238E27FC236}">
                <a16:creationId xmlns:a16="http://schemas.microsoft.com/office/drawing/2014/main" id="{199A23C8-2DFF-A248-BFC3-1ADABC90F92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61351" y="3024266"/>
            <a:ext cx="9669297" cy="346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3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Preprocessing and regularization</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a:xfrm>
            <a:off x="838200" y="1825625"/>
            <a:ext cx="10515600" cy="2294840"/>
          </a:xfrm>
        </p:spPr>
        <p:txBody>
          <a:bodyPr>
            <a:normAutofit/>
          </a:bodyPr>
          <a:lstStyle/>
          <a:p>
            <a:pPr marL="0" indent="0" algn="just">
              <a:buNone/>
            </a:pPr>
            <a:r>
              <a:rPr lang="en-US" sz="2400" dirty="0"/>
              <a:t>In our example the original images are colored a and have different shapes, in order to process them we need to apply the following procedure. </a:t>
            </a:r>
          </a:p>
          <a:p>
            <a:pPr marL="971550" lvl="1" indent="-514350" algn="just">
              <a:buFont typeface="+mj-lt"/>
              <a:buAutoNum type="arabicPeriod"/>
            </a:pPr>
            <a:r>
              <a:rPr lang="en-US" sz="2000" dirty="0"/>
              <a:t>Resizing the images to a common shape that matches the input of the network. </a:t>
            </a:r>
          </a:p>
          <a:p>
            <a:pPr marL="971550" lvl="1" indent="-514350" algn="just">
              <a:buFont typeface="+mj-lt"/>
              <a:buAutoNum type="arabicPeriod"/>
            </a:pPr>
            <a:r>
              <a:rPr lang="en-US" sz="2000" dirty="0"/>
              <a:t>Apply histogram equalization to remove artifacts and reduce noise</a:t>
            </a:r>
          </a:p>
          <a:p>
            <a:pPr marL="971550" lvl="1" indent="-514350" algn="just">
              <a:buFont typeface="+mj-lt"/>
              <a:buAutoNum type="arabicPeriod"/>
            </a:pPr>
            <a:r>
              <a:rPr lang="en-US" sz="2000" dirty="0"/>
              <a:t>Convert the data to grayscale </a:t>
            </a:r>
          </a:p>
          <a:p>
            <a:pPr marL="971550" lvl="1" indent="-514350" algn="just">
              <a:buFont typeface="+mj-lt"/>
              <a:buAutoNum type="arabicPeriod"/>
            </a:pPr>
            <a:r>
              <a:rPr lang="en-US" sz="2000" dirty="0"/>
              <a:t>Normalize the data between 0 and 1 </a:t>
            </a:r>
          </a:p>
        </p:txBody>
      </p:sp>
      <p:grpSp>
        <p:nvGrpSpPr>
          <p:cNvPr id="38" name="Group 37">
            <a:extLst>
              <a:ext uri="{FF2B5EF4-FFF2-40B4-BE49-F238E27FC236}">
                <a16:creationId xmlns:a16="http://schemas.microsoft.com/office/drawing/2014/main" id="{7B55EA7A-6057-4C44-A213-AC3DE4B38DF1}"/>
              </a:ext>
            </a:extLst>
          </p:cNvPr>
          <p:cNvGrpSpPr/>
          <p:nvPr/>
        </p:nvGrpSpPr>
        <p:grpSpPr>
          <a:xfrm>
            <a:off x="1828800" y="4469675"/>
            <a:ext cx="8534400" cy="1512331"/>
            <a:chOff x="1970314" y="4469675"/>
            <a:chExt cx="8534400" cy="1512331"/>
          </a:xfrm>
        </p:grpSpPr>
        <p:sp>
          <p:nvSpPr>
            <p:cNvPr id="12" name="TextBox 11">
              <a:extLst>
                <a:ext uri="{FF2B5EF4-FFF2-40B4-BE49-F238E27FC236}">
                  <a16:creationId xmlns:a16="http://schemas.microsoft.com/office/drawing/2014/main" id="{A98DE658-BE70-1E4E-B688-6B6D7825EE19}"/>
                </a:ext>
              </a:extLst>
            </p:cNvPr>
            <p:cNvSpPr txBox="1"/>
            <p:nvPr/>
          </p:nvSpPr>
          <p:spPr>
            <a:xfrm>
              <a:off x="2350765" y="4704986"/>
              <a:ext cx="1299589" cy="646331"/>
            </a:xfrm>
            <a:prstGeom prst="rect">
              <a:avLst/>
            </a:prstGeom>
            <a:noFill/>
          </p:spPr>
          <p:txBody>
            <a:bodyPr wrap="square" rtlCol="0">
              <a:spAutoFit/>
            </a:bodyPr>
            <a:lstStyle/>
            <a:p>
              <a:pPr algn="ctr"/>
              <a:r>
                <a:rPr lang="en-US" dirty="0"/>
                <a:t>Resizing the images</a:t>
              </a:r>
            </a:p>
          </p:txBody>
        </p:sp>
        <p:sp>
          <p:nvSpPr>
            <p:cNvPr id="13" name="Rounded Rectangle 12">
              <a:extLst>
                <a:ext uri="{FF2B5EF4-FFF2-40B4-BE49-F238E27FC236}">
                  <a16:creationId xmlns:a16="http://schemas.microsoft.com/office/drawing/2014/main" id="{3D9120C4-D61D-7B4C-A66E-7EF47D3E2DAB}"/>
                </a:ext>
              </a:extLst>
            </p:cNvPr>
            <p:cNvSpPr/>
            <p:nvPr/>
          </p:nvSpPr>
          <p:spPr>
            <a:xfrm>
              <a:off x="2291900"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5839320-CC31-9648-9C2F-F7FD9CABA072}"/>
                </a:ext>
              </a:extLst>
            </p:cNvPr>
            <p:cNvSpPr txBox="1"/>
            <p:nvPr/>
          </p:nvSpPr>
          <p:spPr>
            <a:xfrm>
              <a:off x="4437598" y="4704986"/>
              <a:ext cx="1299589" cy="646331"/>
            </a:xfrm>
            <a:prstGeom prst="rect">
              <a:avLst/>
            </a:prstGeom>
            <a:noFill/>
          </p:spPr>
          <p:txBody>
            <a:bodyPr wrap="square" rtlCol="0">
              <a:spAutoFit/>
            </a:bodyPr>
            <a:lstStyle/>
            <a:p>
              <a:pPr algn="ctr"/>
              <a:r>
                <a:rPr lang="en-US" dirty="0"/>
                <a:t>Noise filtering </a:t>
              </a:r>
            </a:p>
          </p:txBody>
        </p:sp>
        <p:sp>
          <p:nvSpPr>
            <p:cNvPr id="15" name="Rounded Rectangle 14">
              <a:extLst>
                <a:ext uri="{FF2B5EF4-FFF2-40B4-BE49-F238E27FC236}">
                  <a16:creationId xmlns:a16="http://schemas.microsoft.com/office/drawing/2014/main" id="{D55EB0A8-5A50-5A44-81A2-226BB1D90A01}"/>
                </a:ext>
              </a:extLst>
            </p:cNvPr>
            <p:cNvSpPr/>
            <p:nvPr/>
          </p:nvSpPr>
          <p:spPr>
            <a:xfrm>
              <a:off x="4378733"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D8522D0-7B60-5A4C-A71E-F96DF3E89A6C}"/>
                </a:ext>
              </a:extLst>
            </p:cNvPr>
            <p:cNvSpPr txBox="1"/>
            <p:nvPr/>
          </p:nvSpPr>
          <p:spPr>
            <a:xfrm>
              <a:off x="6524432" y="4704986"/>
              <a:ext cx="1299589" cy="646331"/>
            </a:xfrm>
            <a:prstGeom prst="rect">
              <a:avLst/>
            </a:prstGeom>
            <a:noFill/>
          </p:spPr>
          <p:txBody>
            <a:bodyPr wrap="square" rtlCol="0">
              <a:spAutoFit/>
            </a:bodyPr>
            <a:lstStyle/>
            <a:p>
              <a:pPr algn="ctr"/>
              <a:r>
                <a:rPr lang="en-US" dirty="0"/>
                <a:t>Grayscale image</a:t>
              </a:r>
            </a:p>
          </p:txBody>
        </p:sp>
        <p:sp>
          <p:nvSpPr>
            <p:cNvPr id="17" name="Rounded Rectangle 16">
              <a:extLst>
                <a:ext uri="{FF2B5EF4-FFF2-40B4-BE49-F238E27FC236}">
                  <a16:creationId xmlns:a16="http://schemas.microsoft.com/office/drawing/2014/main" id="{64E8C8F4-083F-4C4D-939B-129499599792}"/>
                </a:ext>
              </a:extLst>
            </p:cNvPr>
            <p:cNvSpPr/>
            <p:nvPr/>
          </p:nvSpPr>
          <p:spPr>
            <a:xfrm>
              <a:off x="6465567" y="4642888"/>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28240E2-F775-014A-A943-C60D43F96415}"/>
                </a:ext>
              </a:extLst>
            </p:cNvPr>
            <p:cNvSpPr/>
            <p:nvPr/>
          </p:nvSpPr>
          <p:spPr>
            <a:xfrm>
              <a:off x="1970314" y="4469675"/>
              <a:ext cx="8534400" cy="114299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1239657-D8CD-3F4B-9601-0AD0CC097B75}"/>
                </a:ext>
              </a:extLst>
            </p:cNvPr>
            <p:cNvSpPr txBox="1"/>
            <p:nvPr/>
          </p:nvSpPr>
          <p:spPr>
            <a:xfrm>
              <a:off x="5270591" y="5612674"/>
              <a:ext cx="1650815" cy="369332"/>
            </a:xfrm>
            <a:prstGeom prst="rect">
              <a:avLst/>
            </a:prstGeom>
            <a:noFill/>
          </p:spPr>
          <p:txBody>
            <a:bodyPr wrap="square" rtlCol="0">
              <a:spAutoFit/>
            </a:bodyPr>
            <a:lstStyle/>
            <a:p>
              <a:r>
                <a:rPr lang="en-US" dirty="0"/>
                <a:t>Preprocessing</a:t>
              </a:r>
            </a:p>
          </p:txBody>
        </p:sp>
        <p:sp>
          <p:nvSpPr>
            <p:cNvPr id="24" name="TextBox 23">
              <a:extLst>
                <a:ext uri="{FF2B5EF4-FFF2-40B4-BE49-F238E27FC236}">
                  <a16:creationId xmlns:a16="http://schemas.microsoft.com/office/drawing/2014/main" id="{81E39349-EA83-DA4C-8DEE-F0180B630245}"/>
                </a:ext>
              </a:extLst>
            </p:cNvPr>
            <p:cNvSpPr txBox="1"/>
            <p:nvPr/>
          </p:nvSpPr>
          <p:spPr>
            <a:xfrm>
              <a:off x="8606830" y="4842145"/>
              <a:ext cx="1526724" cy="369332"/>
            </a:xfrm>
            <a:prstGeom prst="rect">
              <a:avLst/>
            </a:prstGeom>
            <a:noFill/>
          </p:spPr>
          <p:txBody>
            <a:bodyPr wrap="square" rtlCol="0">
              <a:spAutoFit/>
            </a:bodyPr>
            <a:lstStyle/>
            <a:p>
              <a:pPr algn="ctr"/>
              <a:r>
                <a:rPr lang="en-US" dirty="0"/>
                <a:t>Normalization</a:t>
              </a:r>
            </a:p>
          </p:txBody>
        </p:sp>
        <p:sp>
          <p:nvSpPr>
            <p:cNvPr id="25" name="Rounded Rectangle 24">
              <a:extLst>
                <a:ext uri="{FF2B5EF4-FFF2-40B4-BE49-F238E27FC236}">
                  <a16:creationId xmlns:a16="http://schemas.microsoft.com/office/drawing/2014/main" id="{E6A4254C-5164-D143-981E-9F291A98B997}"/>
                </a:ext>
              </a:extLst>
            </p:cNvPr>
            <p:cNvSpPr/>
            <p:nvPr/>
          </p:nvSpPr>
          <p:spPr>
            <a:xfrm>
              <a:off x="8552401" y="4641547"/>
              <a:ext cx="1635582"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67A7AB5-51DD-624D-B9B8-01358E7CD3D0}"/>
                </a:ext>
              </a:extLst>
            </p:cNvPr>
            <p:cNvCxnSpPr>
              <a:stCxn id="13" idx="3"/>
              <a:endCxn id="15" idx="1"/>
            </p:cNvCxnSpPr>
            <p:nvPr/>
          </p:nvCxnSpPr>
          <p:spPr>
            <a:xfrm>
              <a:off x="3709220" y="5028153"/>
              <a:ext cx="669513"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E5BD22D-744A-A749-BD5A-1D714DDE4BF8}"/>
                </a:ext>
              </a:extLst>
            </p:cNvPr>
            <p:cNvCxnSpPr>
              <a:stCxn id="15" idx="3"/>
              <a:endCxn id="17" idx="1"/>
            </p:cNvCxnSpPr>
            <p:nvPr/>
          </p:nvCxnSpPr>
          <p:spPr>
            <a:xfrm>
              <a:off x="5796053" y="5028153"/>
              <a:ext cx="66951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36BDEC4-9AA1-754A-AE7E-4D5756E8A2B2}"/>
                </a:ext>
              </a:extLst>
            </p:cNvPr>
            <p:cNvCxnSpPr>
              <a:stCxn id="17" idx="3"/>
              <a:endCxn id="25" idx="1"/>
            </p:cNvCxnSpPr>
            <p:nvPr/>
          </p:nvCxnSpPr>
          <p:spPr>
            <a:xfrm flipV="1">
              <a:off x="7882887" y="5026812"/>
              <a:ext cx="669514" cy="134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795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C70640C-E790-144A-B981-A2F39D33DBD6}"/>
              </a:ext>
            </a:extLst>
          </p:cNvPr>
          <p:cNvSpPr>
            <a:spLocks noGrp="1"/>
          </p:cNvSpPr>
          <p:nvPr>
            <p:ph idx="1"/>
          </p:nvPr>
        </p:nvSpPr>
        <p:spPr>
          <a:xfrm>
            <a:off x="838200" y="1825625"/>
            <a:ext cx="10515600" cy="1325563"/>
          </a:xfrm>
        </p:spPr>
        <p:txBody>
          <a:bodyPr>
            <a:normAutofit/>
          </a:bodyPr>
          <a:lstStyle/>
          <a:p>
            <a:pPr marL="0" indent="0" algn="just">
              <a:buNone/>
            </a:pPr>
            <a:r>
              <a:rPr lang="en-US" sz="2400" dirty="0"/>
              <a:t>As we don’t want to extract any feature manually, we use a convolutional neural network that will learn what are the important parts of the image, leading to a unidimensional vector used to classify the sample using regular neurons. </a:t>
            </a:r>
          </a:p>
        </p:txBody>
      </p:sp>
      <p:sp>
        <p:nvSpPr>
          <p:cNvPr id="7" name="TextBox 6">
            <a:extLst>
              <a:ext uri="{FF2B5EF4-FFF2-40B4-BE49-F238E27FC236}">
                <a16:creationId xmlns:a16="http://schemas.microsoft.com/office/drawing/2014/main" id="{1FFC2FEB-766E-1B43-9CA3-39E3B3C0D6FD}"/>
              </a:ext>
            </a:extLst>
          </p:cNvPr>
          <p:cNvSpPr txBox="1"/>
          <p:nvPr/>
        </p:nvSpPr>
        <p:spPr>
          <a:xfrm>
            <a:off x="862149" y="2791097"/>
            <a:ext cx="5233851" cy="3816429"/>
          </a:xfrm>
          <a:prstGeom prst="rect">
            <a:avLst/>
          </a:prstGeom>
          <a:noFill/>
        </p:spPr>
        <p:txBody>
          <a:bodyPr wrap="square" rtlCol="0">
            <a:spAutoFit/>
          </a:bodyPr>
          <a:lstStyle/>
          <a:p>
            <a:r>
              <a:rPr lang="en-GB" sz="1400" dirty="0"/>
              <a:t>________________________________________________________</a:t>
            </a:r>
          </a:p>
          <a:p>
            <a:r>
              <a:rPr lang="en-GB" sz="1400" dirty="0"/>
              <a:t> Layer (type)                                               Output Shape              Param #  </a:t>
            </a:r>
          </a:p>
          <a:p>
            <a:r>
              <a:rPr lang="en-GB" sz="1400" dirty="0"/>
              <a:t>========================================================</a:t>
            </a:r>
          </a:p>
          <a:p>
            <a:r>
              <a:rPr lang="en-GB" sz="1400" dirty="0"/>
              <a:t> conv2d (Conv2D)                                     (None, 28, 28, 60)        1560      </a:t>
            </a:r>
          </a:p>
          <a:p>
            <a:r>
              <a:rPr lang="en-GB" sz="1400" dirty="0"/>
              <a:t>                                                                 </a:t>
            </a:r>
          </a:p>
          <a:p>
            <a:r>
              <a:rPr lang="en-GB" sz="1400" dirty="0"/>
              <a:t> conv2d (Conv2D)                                     (None, 24, 24, 60)        90060     </a:t>
            </a:r>
          </a:p>
          <a:p>
            <a:r>
              <a:rPr lang="en-GB" sz="1400" dirty="0"/>
              <a:t>                                                                 </a:t>
            </a:r>
          </a:p>
          <a:p>
            <a:r>
              <a:rPr lang="en-GB" sz="1400" dirty="0"/>
              <a:t> max_pooling2d (MaxPooling2D)          (None, 12, 12, 60)       0                                                                        </a:t>
            </a:r>
          </a:p>
          <a:p>
            <a:r>
              <a:rPr lang="en-GB" sz="1400" dirty="0"/>
              <a:t>                                                                 </a:t>
            </a:r>
          </a:p>
          <a:p>
            <a:r>
              <a:rPr lang="en-GB" sz="1400" dirty="0"/>
              <a:t> conv2d(Conv2D)                                      (None, 10, 10, 30)       16230     </a:t>
            </a:r>
          </a:p>
          <a:p>
            <a:r>
              <a:rPr lang="en-GB" sz="1400" dirty="0"/>
              <a:t>                                                                  </a:t>
            </a:r>
          </a:p>
          <a:p>
            <a:r>
              <a:rPr lang="en-GB" sz="1400" dirty="0"/>
              <a:t> conv2d (Conv2D)                                     (None, 8, 8, 30)            8130      </a:t>
            </a:r>
          </a:p>
          <a:p>
            <a:r>
              <a:rPr lang="en-GB" sz="1400" dirty="0"/>
              <a:t>                                                                 </a:t>
            </a:r>
          </a:p>
          <a:p>
            <a:r>
              <a:rPr lang="en-GB" sz="1400" dirty="0"/>
              <a:t> max_pooling2d (MaxPooling2D)         (None, 4, 4, 30)            0                                                                      </a:t>
            </a:r>
          </a:p>
          <a:p>
            <a:r>
              <a:rPr lang="en-GB" sz="1400" dirty="0"/>
              <a:t>                                                                 </a:t>
            </a:r>
          </a:p>
          <a:p>
            <a:r>
              <a:rPr lang="en-GB" sz="1400" dirty="0"/>
              <a:t>========================================================</a:t>
            </a:r>
          </a:p>
          <a:p>
            <a:endParaRPr lang="en-US" dirty="0"/>
          </a:p>
        </p:txBody>
      </p:sp>
      <p:sp>
        <p:nvSpPr>
          <p:cNvPr id="10" name="Rounded Rectangle 9">
            <a:extLst>
              <a:ext uri="{FF2B5EF4-FFF2-40B4-BE49-F238E27FC236}">
                <a16:creationId xmlns:a16="http://schemas.microsoft.com/office/drawing/2014/main" id="{FB0C6826-F8EC-F643-BA91-F983B60CC0E1}"/>
              </a:ext>
            </a:extLst>
          </p:cNvPr>
          <p:cNvSpPr/>
          <p:nvPr/>
        </p:nvSpPr>
        <p:spPr>
          <a:xfrm>
            <a:off x="862149" y="3505201"/>
            <a:ext cx="5070566" cy="611460"/>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6911FB84-1911-3B47-9DDB-D09EF3545E83}"/>
              </a:ext>
            </a:extLst>
          </p:cNvPr>
          <p:cNvSpPr/>
          <p:nvPr/>
        </p:nvSpPr>
        <p:spPr>
          <a:xfrm>
            <a:off x="888491" y="4278086"/>
            <a:ext cx="5070566" cy="34834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AAF47C4-8F30-CA48-9E28-5B19D857C07E}"/>
              </a:ext>
            </a:extLst>
          </p:cNvPr>
          <p:cNvSpPr/>
          <p:nvPr/>
        </p:nvSpPr>
        <p:spPr>
          <a:xfrm>
            <a:off x="6213565" y="3046096"/>
            <a:ext cx="4942115" cy="1421401"/>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D466633-522A-A44B-A990-F5A46BD3A759}"/>
              </a:ext>
            </a:extLst>
          </p:cNvPr>
          <p:cNvSpPr txBox="1"/>
          <p:nvPr/>
        </p:nvSpPr>
        <p:spPr>
          <a:xfrm>
            <a:off x="6402617" y="3149102"/>
            <a:ext cx="4644565" cy="1200329"/>
          </a:xfrm>
          <a:prstGeom prst="rect">
            <a:avLst/>
          </a:prstGeom>
          <a:noFill/>
        </p:spPr>
        <p:txBody>
          <a:bodyPr wrap="square" rtlCol="0">
            <a:spAutoFit/>
          </a:bodyPr>
          <a:lstStyle/>
          <a:p>
            <a:pPr algn="just"/>
            <a:r>
              <a:rPr lang="en-US" dirty="0"/>
              <a:t>Convolutional layers used to extract features from the by convoluting patches of pixels together, leading to a more compact  representation of the information.</a:t>
            </a:r>
          </a:p>
        </p:txBody>
      </p:sp>
      <p:sp>
        <p:nvSpPr>
          <p:cNvPr id="13" name="TextBox 12">
            <a:extLst>
              <a:ext uri="{FF2B5EF4-FFF2-40B4-BE49-F238E27FC236}">
                <a16:creationId xmlns:a16="http://schemas.microsoft.com/office/drawing/2014/main" id="{9F03EF3A-369A-F647-BF2D-B16019E88781}"/>
              </a:ext>
            </a:extLst>
          </p:cNvPr>
          <p:cNvSpPr txBox="1"/>
          <p:nvPr/>
        </p:nvSpPr>
        <p:spPr>
          <a:xfrm>
            <a:off x="6362339" y="5061656"/>
            <a:ext cx="4644565" cy="923330"/>
          </a:xfrm>
          <a:prstGeom prst="rect">
            <a:avLst/>
          </a:prstGeom>
          <a:noFill/>
        </p:spPr>
        <p:txBody>
          <a:bodyPr wrap="square" rtlCol="0">
            <a:spAutoFit/>
          </a:bodyPr>
          <a:lstStyle/>
          <a:p>
            <a:pPr algn="just"/>
            <a:r>
              <a:rPr lang="en-US" dirty="0"/>
              <a:t>Layer used to downscale the information extracted by the convolutional layers through pooling the maximum value per patch.</a:t>
            </a:r>
          </a:p>
        </p:txBody>
      </p:sp>
      <p:sp>
        <p:nvSpPr>
          <p:cNvPr id="14" name="Rounded Rectangle 13">
            <a:extLst>
              <a:ext uri="{FF2B5EF4-FFF2-40B4-BE49-F238E27FC236}">
                <a16:creationId xmlns:a16="http://schemas.microsoft.com/office/drawing/2014/main" id="{15550DE1-B1B7-D84C-8E81-E44F8F83D74F}"/>
              </a:ext>
            </a:extLst>
          </p:cNvPr>
          <p:cNvSpPr/>
          <p:nvPr/>
        </p:nvSpPr>
        <p:spPr>
          <a:xfrm>
            <a:off x="6210661" y="4916287"/>
            <a:ext cx="4942115" cy="120554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B463D22-1B40-1344-9106-522373DBE463}"/>
              </a:ext>
            </a:extLst>
          </p:cNvPr>
          <p:cNvSpPr>
            <a:spLocks noGrp="1"/>
          </p:cNvSpPr>
          <p:nvPr>
            <p:ph type="title"/>
          </p:nvPr>
        </p:nvSpPr>
        <p:spPr>
          <a:xfrm>
            <a:off x="1679381" y="120739"/>
            <a:ext cx="8160426" cy="1325563"/>
          </a:xfrm>
        </p:spPr>
        <p:txBody>
          <a:bodyPr>
            <a:normAutofit/>
          </a:bodyPr>
          <a:lstStyle/>
          <a:p>
            <a:r>
              <a:rPr lang="en-US" sz="4000" dirty="0"/>
              <a:t>Shape recognition with AI</a:t>
            </a:r>
            <a:br>
              <a:rPr lang="en-US" dirty="0"/>
            </a:br>
            <a:r>
              <a:rPr lang="en-US" sz="3200" dirty="0"/>
              <a:t>Feature extraction	</a:t>
            </a:r>
            <a:endParaRPr lang="en-US" dirty="0"/>
          </a:p>
        </p:txBody>
      </p:sp>
    </p:spTree>
    <p:extLst>
      <p:ext uri="{BB962C8B-B14F-4D97-AF65-F5344CB8AC3E}">
        <p14:creationId xmlns:p14="http://schemas.microsoft.com/office/powerpoint/2010/main" val="238383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Convolution and </a:t>
            </a:r>
            <a:r>
              <a:rPr lang="en-US" sz="3200" dirty="0" err="1"/>
              <a:t>MaxPooling</a:t>
            </a:r>
            <a:endParaRPr lang="en-US" dirty="0"/>
          </a:p>
        </p:txBody>
      </p:sp>
      <p:sp>
        <p:nvSpPr>
          <p:cNvPr id="6" name="Rounded Rectangle 5">
            <a:extLst>
              <a:ext uri="{FF2B5EF4-FFF2-40B4-BE49-F238E27FC236}">
                <a16:creationId xmlns:a16="http://schemas.microsoft.com/office/drawing/2014/main" id="{67E41286-564A-264E-B36A-C0C475074295}"/>
              </a:ext>
            </a:extLst>
          </p:cNvPr>
          <p:cNvSpPr/>
          <p:nvPr/>
        </p:nvSpPr>
        <p:spPr>
          <a:xfrm>
            <a:off x="6411685" y="2204304"/>
            <a:ext cx="4942115" cy="397265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F6CC0B2-E753-CD4E-87CD-613D4481E7B0}"/>
              </a:ext>
            </a:extLst>
          </p:cNvPr>
          <p:cNvSpPr/>
          <p:nvPr/>
        </p:nvSpPr>
        <p:spPr>
          <a:xfrm>
            <a:off x="886081" y="2204304"/>
            <a:ext cx="4942115" cy="397265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0477B0B-2072-0E48-9B8C-EAD1702865E8}"/>
              </a:ext>
            </a:extLst>
          </p:cNvPr>
          <p:cNvSpPr txBox="1"/>
          <p:nvPr/>
        </p:nvSpPr>
        <p:spPr>
          <a:xfrm>
            <a:off x="886081" y="1834972"/>
            <a:ext cx="1632626" cy="369332"/>
          </a:xfrm>
          <a:prstGeom prst="rect">
            <a:avLst/>
          </a:prstGeom>
          <a:noFill/>
        </p:spPr>
        <p:txBody>
          <a:bodyPr wrap="none" rtlCol="0">
            <a:spAutoFit/>
          </a:bodyPr>
          <a:lstStyle/>
          <a:p>
            <a:r>
              <a:rPr lang="en-US" dirty="0">
                <a:solidFill>
                  <a:schemeClr val="accent6"/>
                </a:solidFill>
              </a:rPr>
              <a:t>2D Convolution</a:t>
            </a:r>
          </a:p>
        </p:txBody>
      </p:sp>
      <p:sp>
        <p:nvSpPr>
          <p:cNvPr id="9" name="TextBox 8">
            <a:extLst>
              <a:ext uri="{FF2B5EF4-FFF2-40B4-BE49-F238E27FC236}">
                <a16:creationId xmlns:a16="http://schemas.microsoft.com/office/drawing/2014/main" id="{0C15DD12-C7FC-C944-9E1E-1215F36AAEF7}"/>
              </a:ext>
            </a:extLst>
          </p:cNvPr>
          <p:cNvSpPr txBox="1"/>
          <p:nvPr/>
        </p:nvSpPr>
        <p:spPr>
          <a:xfrm>
            <a:off x="6363806" y="1834972"/>
            <a:ext cx="1336904" cy="369332"/>
          </a:xfrm>
          <a:prstGeom prst="rect">
            <a:avLst/>
          </a:prstGeom>
          <a:noFill/>
        </p:spPr>
        <p:txBody>
          <a:bodyPr wrap="none" rtlCol="0">
            <a:spAutoFit/>
          </a:bodyPr>
          <a:lstStyle/>
          <a:p>
            <a:r>
              <a:rPr lang="en-US" dirty="0">
                <a:solidFill>
                  <a:srgbClr val="7030A0"/>
                </a:solidFill>
              </a:rPr>
              <a:t>Max Pooling</a:t>
            </a:r>
          </a:p>
        </p:txBody>
      </p:sp>
      <p:pic>
        <p:nvPicPr>
          <p:cNvPr id="1026" name="Picture 2" descr="A 2D convolution example. | Download Scientific Diagram">
            <a:extLst>
              <a:ext uri="{FF2B5EF4-FFF2-40B4-BE49-F238E27FC236}">
                <a16:creationId xmlns:a16="http://schemas.microsoft.com/office/drawing/2014/main" id="{97E766D2-CA6E-484F-97F6-5C408D94E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5324" r="11495" b="5324"/>
          <a:stretch/>
        </p:blipFill>
        <p:spPr bwMode="auto">
          <a:xfrm>
            <a:off x="1989776" y="2325439"/>
            <a:ext cx="2621413" cy="2823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97ADC7-C0D2-1847-8D9C-9139C9B230DA}"/>
              </a:ext>
            </a:extLst>
          </p:cNvPr>
          <p:cNvSpPr txBox="1"/>
          <p:nvPr/>
        </p:nvSpPr>
        <p:spPr>
          <a:xfrm>
            <a:off x="1218400" y="5204508"/>
            <a:ext cx="4516067" cy="923330"/>
          </a:xfrm>
          <a:prstGeom prst="rect">
            <a:avLst/>
          </a:prstGeom>
          <a:noFill/>
        </p:spPr>
        <p:txBody>
          <a:bodyPr wrap="square" rtlCol="0">
            <a:spAutoFit/>
          </a:bodyPr>
          <a:lstStyle/>
          <a:p>
            <a:pPr algn="just"/>
            <a:r>
              <a:rPr lang="en-US" dirty="0"/>
              <a:t>The network will learn which convolutional weights need to be applied to extract features.</a:t>
            </a:r>
          </a:p>
        </p:txBody>
      </p:sp>
      <p:pic>
        <p:nvPicPr>
          <p:cNvPr id="1028" name="Picture 4" descr="2D Max pooling block | Peltarion Platform">
            <a:extLst>
              <a:ext uri="{FF2B5EF4-FFF2-40B4-BE49-F238E27FC236}">
                <a16:creationId xmlns:a16="http://schemas.microsoft.com/office/drawing/2014/main" id="{F4D0D49C-1310-794F-9C13-06CC91461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770"/>
          <a:stretch/>
        </p:blipFill>
        <p:spPr bwMode="auto">
          <a:xfrm>
            <a:off x="7680598" y="2562011"/>
            <a:ext cx="2418330" cy="1560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C7E53D-1285-9F4D-B2BA-65FE3F39A97B}"/>
              </a:ext>
            </a:extLst>
          </p:cNvPr>
          <p:cNvSpPr txBox="1"/>
          <p:nvPr/>
        </p:nvSpPr>
        <p:spPr>
          <a:xfrm>
            <a:off x="6931891" y="4480255"/>
            <a:ext cx="3759156" cy="1477328"/>
          </a:xfrm>
          <a:prstGeom prst="rect">
            <a:avLst/>
          </a:prstGeom>
          <a:noFill/>
        </p:spPr>
        <p:txBody>
          <a:bodyPr wrap="square" rtlCol="0">
            <a:spAutoFit/>
          </a:bodyPr>
          <a:lstStyle/>
          <a:p>
            <a:pPr algn="just"/>
            <a:r>
              <a:rPr lang="en-US" dirty="0"/>
              <a:t>A max pooling layer does not have any trainable weights, it acts as an hyperparameter used to reduce the dimensionality after convolutional layers.</a:t>
            </a:r>
          </a:p>
        </p:txBody>
      </p:sp>
    </p:spTree>
    <p:extLst>
      <p:ext uri="{BB962C8B-B14F-4D97-AF65-F5344CB8AC3E}">
        <p14:creationId xmlns:p14="http://schemas.microsoft.com/office/powerpoint/2010/main" val="45052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Classification and Output Layers</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lgn="just">
              <a:buNone/>
            </a:pPr>
            <a:r>
              <a:rPr lang="en-US" sz="2400" dirty="0"/>
              <a:t>In our application, we used fully connected layers with a </a:t>
            </a:r>
            <a:r>
              <a:rPr lang="en-US" sz="2400" dirty="0" err="1"/>
              <a:t>ReLu</a:t>
            </a:r>
            <a:r>
              <a:rPr lang="en-US" sz="2400" dirty="0"/>
              <a:t> activation function, and an output layer called </a:t>
            </a:r>
            <a:r>
              <a:rPr lang="en-US" sz="2400" dirty="0" err="1"/>
              <a:t>Softmax</a:t>
            </a:r>
            <a:r>
              <a:rPr lang="en-US" sz="2400" dirty="0"/>
              <a:t>, which computes the degree of certainty for a sample to belong to a certain class. </a:t>
            </a:r>
          </a:p>
          <a:p>
            <a:pPr marL="0" indent="0" algn="just">
              <a:buNone/>
            </a:pPr>
            <a:endParaRPr lang="en-US" sz="2400" dirty="0"/>
          </a:p>
        </p:txBody>
      </p:sp>
      <p:sp>
        <p:nvSpPr>
          <p:cNvPr id="12" name="TextBox 11">
            <a:extLst>
              <a:ext uri="{FF2B5EF4-FFF2-40B4-BE49-F238E27FC236}">
                <a16:creationId xmlns:a16="http://schemas.microsoft.com/office/drawing/2014/main" id="{54501EC5-5CB4-5C48-B633-9CA8F1AE725D}"/>
              </a:ext>
            </a:extLst>
          </p:cNvPr>
          <p:cNvSpPr txBox="1"/>
          <p:nvPr/>
        </p:nvSpPr>
        <p:spPr>
          <a:xfrm>
            <a:off x="862149" y="2791097"/>
            <a:ext cx="5233851" cy="3385542"/>
          </a:xfrm>
          <a:prstGeom prst="rect">
            <a:avLst/>
          </a:prstGeom>
          <a:noFill/>
        </p:spPr>
        <p:txBody>
          <a:bodyPr wrap="square" rtlCol="0">
            <a:spAutoFit/>
          </a:bodyPr>
          <a:lstStyle/>
          <a:p>
            <a:r>
              <a:rPr lang="en-GB" sz="1400" dirty="0"/>
              <a:t>________________________________________________________</a:t>
            </a:r>
          </a:p>
          <a:p>
            <a:r>
              <a:rPr lang="en-GB" sz="1400" dirty="0"/>
              <a:t> Layer (type)                                               Output Shape              Param #  </a:t>
            </a:r>
          </a:p>
          <a:p>
            <a:r>
              <a:rPr lang="en-GB" sz="1400" dirty="0"/>
              <a:t>========================================================</a:t>
            </a:r>
          </a:p>
          <a:p>
            <a:r>
              <a:rPr lang="en-GB" sz="1400" dirty="0"/>
              <a:t>dropout (Dropout)                                    (None, 4, 4, 30)           0             </a:t>
            </a:r>
          </a:p>
          <a:p>
            <a:r>
              <a:rPr lang="en-GB" sz="1400" dirty="0"/>
              <a:t>                                                     </a:t>
            </a:r>
          </a:p>
          <a:p>
            <a:r>
              <a:rPr lang="en-GB" sz="1400" dirty="0"/>
              <a:t>flatten (Flatten)                                         (None, 480)                  0  </a:t>
            </a:r>
          </a:p>
          <a:p>
            <a:endParaRPr lang="en-GB" sz="1400" dirty="0"/>
          </a:p>
          <a:p>
            <a:r>
              <a:rPr lang="en-GB" sz="1400" dirty="0"/>
              <a:t>dense (Dense)                                           (None, 500)                   240500 </a:t>
            </a:r>
          </a:p>
          <a:p>
            <a:endParaRPr lang="en-GB" sz="1400" dirty="0"/>
          </a:p>
          <a:p>
            <a:r>
              <a:rPr lang="en-GB" sz="1400" dirty="0"/>
              <a:t>dropout (Dropout).                                  (None, 500)                  0 </a:t>
            </a:r>
          </a:p>
          <a:p>
            <a:endParaRPr lang="en-GB" sz="1400" dirty="0"/>
          </a:p>
          <a:p>
            <a:r>
              <a:rPr lang="en-GB" sz="1400" dirty="0"/>
              <a:t>dense (Dense).                                          (None, 43)                     21543                                                                  </a:t>
            </a:r>
          </a:p>
          <a:p>
            <a:r>
              <a:rPr lang="en-GB" sz="1400" dirty="0"/>
              <a:t>                                                                 </a:t>
            </a:r>
          </a:p>
          <a:p>
            <a:r>
              <a:rPr lang="en-GB" sz="1400" dirty="0"/>
              <a:t>========================================================</a:t>
            </a:r>
          </a:p>
          <a:p>
            <a:endParaRPr lang="en-US" dirty="0"/>
          </a:p>
        </p:txBody>
      </p:sp>
      <p:sp>
        <p:nvSpPr>
          <p:cNvPr id="13" name="Rounded Rectangle 12">
            <a:extLst>
              <a:ext uri="{FF2B5EF4-FFF2-40B4-BE49-F238E27FC236}">
                <a16:creationId xmlns:a16="http://schemas.microsoft.com/office/drawing/2014/main" id="{A9DDED53-9066-CA41-86EF-D7088F761FAE}"/>
              </a:ext>
            </a:extLst>
          </p:cNvPr>
          <p:cNvSpPr/>
          <p:nvPr/>
        </p:nvSpPr>
        <p:spPr>
          <a:xfrm>
            <a:off x="862149" y="3474205"/>
            <a:ext cx="5070566" cy="214392"/>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5108940B-BC73-C440-960B-2CA888E2AF0B}"/>
              </a:ext>
            </a:extLst>
          </p:cNvPr>
          <p:cNvSpPr/>
          <p:nvPr/>
        </p:nvSpPr>
        <p:spPr>
          <a:xfrm>
            <a:off x="875066" y="3905574"/>
            <a:ext cx="5070566" cy="214392"/>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3D716AA-8D54-6543-ACA2-93B17E53C50A}"/>
              </a:ext>
            </a:extLst>
          </p:cNvPr>
          <p:cNvSpPr/>
          <p:nvPr/>
        </p:nvSpPr>
        <p:spPr>
          <a:xfrm>
            <a:off x="875066" y="4308204"/>
            <a:ext cx="5070566" cy="214392"/>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6A697BE-E943-A043-9052-F8603EF340E9}"/>
              </a:ext>
            </a:extLst>
          </p:cNvPr>
          <p:cNvSpPr txBox="1"/>
          <p:nvPr/>
        </p:nvSpPr>
        <p:spPr>
          <a:xfrm>
            <a:off x="6526497" y="2951305"/>
            <a:ext cx="4644565" cy="646331"/>
          </a:xfrm>
          <a:prstGeom prst="rect">
            <a:avLst/>
          </a:prstGeom>
          <a:noFill/>
        </p:spPr>
        <p:txBody>
          <a:bodyPr wrap="square" rtlCol="0">
            <a:spAutoFit/>
          </a:bodyPr>
          <a:lstStyle/>
          <a:p>
            <a:pPr algn="just"/>
            <a:r>
              <a:rPr lang="en-US" dirty="0"/>
              <a:t>This layer sets some random nodes to 0 to prevent overfitting.</a:t>
            </a:r>
          </a:p>
        </p:txBody>
      </p:sp>
      <p:sp>
        <p:nvSpPr>
          <p:cNvPr id="17" name="Rounded Rectangle 16">
            <a:extLst>
              <a:ext uri="{FF2B5EF4-FFF2-40B4-BE49-F238E27FC236}">
                <a16:creationId xmlns:a16="http://schemas.microsoft.com/office/drawing/2014/main" id="{0E55B9D3-1C8B-214E-8BA3-5836858FF923}"/>
              </a:ext>
            </a:extLst>
          </p:cNvPr>
          <p:cNvSpPr/>
          <p:nvPr/>
        </p:nvSpPr>
        <p:spPr>
          <a:xfrm>
            <a:off x="6374819" y="2929921"/>
            <a:ext cx="4942115" cy="68321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20764E-B242-EA4B-9A98-ADC7D9AEA06B}"/>
              </a:ext>
            </a:extLst>
          </p:cNvPr>
          <p:cNvSpPr txBox="1"/>
          <p:nvPr/>
        </p:nvSpPr>
        <p:spPr>
          <a:xfrm>
            <a:off x="6526497" y="3926958"/>
            <a:ext cx="4644565" cy="646331"/>
          </a:xfrm>
          <a:prstGeom prst="rect">
            <a:avLst/>
          </a:prstGeom>
          <a:noFill/>
        </p:spPr>
        <p:txBody>
          <a:bodyPr wrap="square" rtlCol="0">
            <a:spAutoFit/>
          </a:bodyPr>
          <a:lstStyle/>
          <a:p>
            <a:pPr algn="just"/>
            <a:r>
              <a:rPr lang="en-US" dirty="0"/>
              <a:t>Used to reshape the output of previous layers, taking a unidimensional shape.</a:t>
            </a:r>
          </a:p>
        </p:txBody>
      </p:sp>
      <p:sp>
        <p:nvSpPr>
          <p:cNvPr id="19" name="Rounded Rectangle 18">
            <a:extLst>
              <a:ext uri="{FF2B5EF4-FFF2-40B4-BE49-F238E27FC236}">
                <a16:creationId xmlns:a16="http://schemas.microsoft.com/office/drawing/2014/main" id="{F6875F7E-A99C-FC4A-B233-6AADEF64D8C7}"/>
              </a:ext>
            </a:extLst>
          </p:cNvPr>
          <p:cNvSpPr/>
          <p:nvPr/>
        </p:nvSpPr>
        <p:spPr>
          <a:xfrm>
            <a:off x="6374819" y="3905574"/>
            <a:ext cx="4942115" cy="683214"/>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5BF9C03-15A0-344F-BCBD-89B05786249A}"/>
              </a:ext>
            </a:extLst>
          </p:cNvPr>
          <p:cNvSpPr txBox="1"/>
          <p:nvPr/>
        </p:nvSpPr>
        <p:spPr>
          <a:xfrm>
            <a:off x="6539414" y="4862062"/>
            <a:ext cx="4644565" cy="646331"/>
          </a:xfrm>
          <a:prstGeom prst="rect">
            <a:avLst/>
          </a:prstGeom>
          <a:noFill/>
        </p:spPr>
        <p:txBody>
          <a:bodyPr wrap="square" rtlCol="0">
            <a:spAutoFit/>
          </a:bodyPr>
          <a:lstStyle/>
          <a:p>
            <a:pPr algn="just"/>
            <a:r>
              <a:rPr lang="en-US" dirty="0"/>
              <a:t>Layer of 500 neurons fully connected between each other.</a:t>
            </a:r>
          </a:p>
        </p:txBody>
      </p:sp>
      <p:sp>
        <p:nvSpPr>
          <p:cNvPr id="22" name="Rounded Rectangle 21">
            <a:extLst>
              <a:ext uri="{FF2B5EF4-FFF2-40B4-BE49-F238E27FC236}">
                <a16:creationId xmlns:a16="http://schemas.microsoft.com/office/drawing/2014/main" id="{B7268B03-019D-D144-AE5C-2222F472D37B}"/>
              </a:ext>
            </a:extLst>
          </p:cNvPr>
          <p:cNvSpPr/>
          <p:nvPr/>
        </p:nvSpPr>
        <p:spPr>
          <a:xfrm>
            <a:off x="6387736" y="4840678"/>
            <a:ext cx="4942115" cy="683214"/>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BD55029-C958-7547-A73F-22E1ADD43CC4}"/>
              </a:ext>
            </a:extLst>
          </p:cNvPr>
          <p:cNvSpPr txBox="1"/>
          <p:nvPr/>
        </p:nvSpPr>
        <p:spPr>
          <a:xfrm>
            <a:off x="6539414" y="5842920"/>
            <a:ext cx="4644565" cy="646331"/>
          </a:xfrm>
          <a:prstGeom prst="rect">
            <a:avLst/>
          </a:prstGeom>
          <a:noFill/>
        </p:spPr>
        <p:txBody>
          <a:bodyPr wrap="square" rtlCol="0">
            <a:spAutoFit/>
          </a:bodyPr>
          <a:lstStyle/>
          <a:p>
            <a:pPr algn="just"/>
            <a:r>
              <a:rPr lang="en-US" dirty="0"/>
              <a:t>Fully connected layer that computes the likelyhood of the estimation (</a:t>
            </a:r>
            <a:r>
              <a:rPr lang="en-US" dirty="0" err="1"/>
              <a:t>Softmax</a:t>
            </a:r>
            <a:r>
              <a:rPr lang="en-US" dirty="0"/>
              <a:t>).</a:t>
            </a:r>
          </a:p>
        </p:txBody>
      </p:sp>
      <p:sp>
        <p:nvSpPr>
          <p:cNvPr id="24" name="Rounded Rectangle 23">
            <a:extLst>
              <a:ext uri="{FF2B5EF4-FFF2-40B4-BE49-F238E27FC236}">
                <a16:creationId xmlns:a16="http://schemas.microsoft.com/office/drawing/2014/main" id="{20E70F6F-E895-1342-B09F-1F6D3591D957}"/>
              </a:ext>
            </a:extLst>
          </p:cNvPr>
          <p:cNvSpPr/>
          <p:nvPr/>
        </p:nvSpPr>
        <p:spPr>
          <a:xfrm>
            <a:off x="6387736" y="5821536"/>
            <a:ext cx="4942115" cy="683214"/>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D9965CC-EDA4-7A40-B3A6-0987E3EE737E}"/>
              </a:ext>
            </a:extLst>
          </p:cNvPr>
          <p:cNvSpPr/>
          <p:nvPr/>
        </p:nvSpPr>
        <p:spPr>
          <a:xfrm>
            <a:off x="875066" y="5176109"/>
            <a:ext cx="5070566" cy="214392"/>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7457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sz="3200" dirty="0"/>
            </a:br>
            <a:r>
              <a:rPr lang="en-US" sz="3200" dirty="0"/>
              <a:t>Classification and Output Layers</a:t>
            </a:r>
          </a:p>
        </p:txBody>
      </p:sp>
      <p:sp>
        <p:nvSpPr>
          <p:cNvPr id="6" name="Rounded Rectangle 5">
            <a:extLst>
              <a:ext uri="{FF2B5EF4-FFF2-40B4-BE49-F238E27FC236}">
                <a16:creationId xmlns:a16="http://schemas.microsoft.com/office/drawing/2014/main" id="{B2590126-6A0B-7F4B-9DA0-FCE93A99ED53}"/>
              </a:ext>
            </a:extLst>
          </p:cNvPr>
          <p:cNvSpPr/>
          <p:nvPr/>
        </p:nvSpPr>
        <p:spPr>
          <a:xfrm>
            <a:off x="6503125" y="2204305"/>
            <a:ext cx="4615559" cy="1727616"/>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AA117B-8D28-D240-8B02-F93A62126C0C}"/>
              </a:ext>
            </a:extLst>
          </p:cNvPr>
          <p:cNvSpPr/>
          <p:nvPr/>
        </p:nvSpPr>
        <p:spPr>
          <a:xfrm>
            <a:off x="886081" y="2204305"/>
            <a:ext cx="4615559" cy="172761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BB1454F-1DF2-1246-B91F-B7E61B51BF99}"/>
              </a:ext>
            </a:extLst>
          </p:cNvPr>
          <p:cNvSpPr txBox="1"/>
          <p:nvPr/>
        </p:nvSpPr>
        <p:spPr>
          <a:xfrm>
            <a:off x="886081" y="1834972"/>
            <a:ext cx="968022" cy="369332"/>
          </a:xfrm>
          <a:prstGeom prst="rect">
            <a:avLst/>
          </a:prstGeom>
          <a:noFill/>
        </p:spPr>
        <p:txBody>
          <a:bodyPr wrap="none" rtlCol="0">
            <a:spAutoFit/>
          </a:bodyPr>
          <a:lstStyle/>
          <a:p>
            <a:r>
              <a:rPr lang="en-US" dirty="0">
                <a:solidFill>
                  <a:schemeClr val="accent6"/>
                </a:solidFill>
              </a:rPr>
              <a:t>Dropout</a:t>
            </a:r>
          </a:p>
        </p:txBody>
      </p:sp>
      <p:sp>
        <p:nvSpPr>
          <p:cNvPr id="9" name="TextBox 8">
            <a:extLst>
              <a:ext uri="{FF2B5EF4-FFF2-40B4-BE49-F238E27FC236}">
                <a16:creationId xmlns:a16="http://schemas.microsoft.com/office/drawing/2014/main" id="{680D69AF-3E2C-F04D-AC2D-499E3DE2D83D}"/>
              </a:ext>
            </a:extLst>
          </p:cNvPr>
          <p:cNvSpPr txBox="1"/>
          <p:nvPr/>
        </p:nvSpPr>
        <p:spPr>
          <a:xfrm>
            <a:off x="6455246" y="1834972"/>
            <a:ext cx="837217" cy="369332"/>
          </a:xfrm>
          <a:prstGeom prst="rect">
            <a:avLst/>
          </a:prstGeom>
          <a:noFill/>
        </p:spPr>
        <p:txBody>
          <a:bodyPr wrap="none" rtlCol="0">
            <a:spAutoFit/>
          </a:bodyPr>
          <a:lstStyle/>
          <a:p>
            <a:r>
              <a:rPr lang="en-US" dirty="0">
                <a:solidFill>
                  <a:srgbClr val="7030A0"/>
                </a:solidFill>
              </a:rPr>
              <a:t>Flatten</a:t>
            </a:r>
          </a:p>
        </p:txBody>
      </p:sp>
      <p:pic>
        <p:nvPicPr>
          <p:cNvPr id="2050" name="Picture 2" descr="Dropout in (Deep) Machine learning | by Amar Budhiraja | Medium">
            <a:extLst>
              <a:ext uri="{FF2B5EF4-FFF2-40B4-BE49-F238E27FC236}">
                <a16:creationId xmlns:a16="http://schemas.microsoft.com/office/drawing/2014/main" id="{EC7F7DC0-B441-A842-8440-61641DE7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080" y="2270465"/>
            <a:ext cx="3340840" cy="15240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volutional Neural Networks (CNN): Step 3 - Flattening - Blogs -  SuperDataScience | Machine Learning | AI | Data Science Career | Analytics  | Success">
            <a:extLst>
              <a:ext uri="{FF2B5EF4-FFF2-40B4-BE49-F238E27FC236}">
                <a16:creationId xmlns:a16="http://schemas.microsoft.com/office/drawing/2014/main" id="{CF538B89-D1DF-6441-88F4-969FFB7BD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656" y="2294565"/>
            <a:ext cx="3516496" cy="154709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9F941A46-C6A5-D048-9969-DE1EBF7E772E}"/>
              </a:ext>
            </a:extLst>
          </p:cNvPr>
          <p:cNvSpPr/>
          <p:nvPr/>
        </p:nvSpPr>
        <p:spPr>
          <a:xfrm>
            <a:off x="3788220" y="4391514"/>
            <a:ext cx="4615559" cy="1727616"/>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524DCFC-7E8A-9046-BC91-054A589B1450}"/>
              </a:ext>
            </a:extLst>
          </p:cNvPr>
          <p:cNvSpPr txBox="1"/>
          <p:nvPr/>
        </p:nvSpPr>
        <p:spPr>
          <a:xfrm>
            <a:off x="3788220" y="4022181"/>
            <a:ext cx="2764283" cy="646331"/>
          </a:xfrm>
          <a:prstGeom prst="rect">
            <a:avLst/>
          </a:prstGeom>
          <a:noFill/>
        </p:spPr>
        <p:txBody>
          <a:bodyPr wrap="none" rtlCol="0">
            <a:spAutoFit/>
          </a:bodyPr>
          <a:lstStyle/>
          <a:p>
            <a:r>
              <a:rPr lang="en-US" dirty="0">
                <a:solidFill>
                  <a:schemeClr val="accent4"/>
                </a:solidFill>
              </a:rPr>
              <a:t>SoftMax activation function</a:t>
            </a:r>
          </a:p>
          <a:p>
            <a:endParaRPr lang="en-US" dirty="0">
              <a:solidFill>
                <a:schemeClr val="accent6"/>
              </a:solidFill>
            </a:endParaRPr>
          </a:p>
        </p:txBody>
      </p:sp>
      <p:pic>
        <p:nvPicPr>
          <p:cNvPr id="2054" name="Picture 6" descr="Softmax Activation Function Explained | by Dario Radečić | Towards Data  Science">
            <a:extLst>
              <a:ext uri="{FF2B5EF4-FFF2-40B4-BE49-F238E27FC236}">
                <a16:creationId xmlns:a16="http://schemas.microsoft.com/office/drawing/2014/main" id="{CE1D7296-2378-924D-AB1F-314EEB65E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857" y="4544672"/>
            <a:ext cx="2764284" cy="142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22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Shape recognition with AI</a:t>
            </a:r>
            <a:br>
              <a:rPr lang="en-US" dirty="0"/>
            </a:br>
            <a:r>
              <a:rPr lang="en-US" sz="3200" dirty="0"/>
              <a:t>Problems and solutions in ML</a:t>
            </a:r>
            <a:endParaRPr lang="en-US" dirty="0"/>
          </a:p>
        </p:txBody>
      </p:sp>
      <p:sp>
        <p:nvSpPr>
          <p:cNvPr id="4" name="Rounded Rectangle 3">
            <a:extLst>
              <a:ext uri="{FF2B5EF4-FFF2-40B4-BE49-F238E27FC236}">
                <a16:creationId xmlns:a16="http://schemas.microsoft.com/office/drawing/2014/main" id="{0B532727-C568-EB4F-81F1-F5853BC064D1}"/>
              </a:ext>
            </a:extLst>
          </p:cNvPr>
          <p:cNvSpPr/>
          <p:nvPr/>
        </p:nvSpPr>
        <p:spPr>
          <a:xfrm>
            <a:off x="998747" y="2063661"/>
            <a:ext cx="4572817" cy="43682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F1BC634-890E-ED43-A416-C1E53437866F}"/>
              </a:ext>
            </a:extLst>
          </p:cNvPr>
          <p:cNvSpPr/>
          <p:nvPr/>
        </p:nvSpPr>
        <p:spPr>
          <a:xfrm>
            <a:off x="6454150" y="2063661"/>
            <a:ext cx="4572817" cy="436823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7FBBB5-4086-7444-BA0B-4823E5BDDB4E}"/>
              </a:ext>
            </a:extLst>
          </p:cNvPr>
          <p:cNvSpPr txBox="1"/>
          <p:nvPr/>
        </p:nvSpPr>
        <p:spPr>
          <a:xfrm>
            <a:off x="998748" y="1690688"/>
            <a:ext cx="4221861" cy="369332"/>
          </a:xfrm>
          <a:prstGeom prst="rect">
            <a:avLst/>
          </a:prstGeom>
          <a:noFill/>
        </p:spPr>
        <p:txBody>
          <a:bodyPr wrap="none" rtlCol="0">
            <a:spAutoFit/>
          </a:bodyPr>
          <a:lstStyle/>
          <a:p>
            <a:r>
              <a:rPr lang="en-US" dirty="0"/>
              <a:t>Computational power and code complexity</a:t>
            </a:r>
          </a:p>
        </p:txBody>
      </p:sp>
      <p:sp>
        <p:nvSpPr>
          <p:cNvPr id="8" name="TextBox 7">
            <a:extLst>
              <a:ext uri="{FF2B5EF4-FFF2-40B4-BE49-F238E27FC236}">
                <a16:creationId xmlns:a16="http://schemas.microsoft.com/office/drawing/2014/main" id="{5495A90C-2C90-AD44-A0B3-8BD02DA65380}"/>
              </a:ext>
            </a:extLst>
          </p:cNvPr>
          <p:cNvSpPr txBox="1"/>
          <p:nvPr/>
        </p:nvSpPr>
        <p:spPr>
          <a:xfrm>
            <a:off x="6620438" y="1690688"/>
            <a:ext cx="2569806" cy="369332"/>
          </a:xfrm>
          <a:prstGeom prst="rect">
            <a:avLst/>
          </a:prstGeom>
          <a:noFill/>
        </p:spPr>
        <p:txBody>
          <a:bodyPr wrap="none" rtlCol="0">
            <a:spAutoFit/>
          </a:bodyPr>
          <a:lstStyle/>
          <a:p>
            <a:r>
              <a:rPr lang="en-US" dirty="0"/>
              <a:t>Richness of the database </a:t>
            </a:r>
          </a:p>
        </p:txBody>
      </p:sp>
      <p:sp>
        <p:nvSpPr>
          <p:cNvPr id="9" name="TextBox 8">
            <a:extLst>
              <a:ext uri="{FF2B5EF4-FFF2-40B4-BE49-F238E27FC236}">
                <a16:creationId xmlns:a16="http://schemas.microsoft.com/office/drawing/2014/main" id="{403878DC-905E-8E48-B038-C812F8942D9F}"/>
              </a:ext>
            </a:extLst>
          </p:cNvPr>
          <p:cNvSpPr txBox="1"/>
          <p:nvPr/>
        </p:nvSpPr>
        <p:spPr>
          <a:xfrm>
            <a:off x="1188575" y="2177408"/>
            <a:ext cx="4032034" cy="646331"/>
          </a:xfrm>
          <a:prstGeom prst="rect">
            <a:avLst/>
          </a:prstGeom>
          <a:noFill/>
        </p:spPr>
        <p:txBody>
          <a:bodyPr wrap="square" rtlCol="0">
            <a:spAutoFit/>
          </a:bodyPr>
          <a:lstStyle/>
          <a:p>
            <a:pPr algn="just"/>
            <a:r>
              <a:rPr lang="en-US" dirty="0" err="1"/>
              <a:t>Keras</a:t>
            </a:r>
            <a:r>
              <a:rPr lang="en-US" dirty="0"/>
              <a:t> and TensorFlow allow to easily create and train your networks.</a:t>
            </a:r>
          </a:p>
        </p:txBody>
      </p:sp>
      <p:pic>
        <p:nvPicPr>
          <p:cNvPr id="4098" name="Picture 2" descr="Machine learning con TensorFlow y Keras en Python">
            <a:extLst>
              <a:ext uri="{FF2B5EF4-FFF2-40B4-BE49-F238E27FC236}">
                <a16:creationId xmlns:a16="http://schemas.microsoft.com/office/drawing/2014/main" id="{E7F765A0-CB14-FF4D-9337-1910A6AC8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53" b="14069"/>
          <a:stretch/>
        </p:blipFill>
        <p:spPr bwMode="auto">
          <a:xfrm>
            <a:off x="2144111" y="2914175"/>
            <a:ext cx="1931944" cy="9719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Colaboratory Colab - Guía Completa Español - Marketing Branding">
            <a:extLst>
              <a:ext uri="{FF2B5EF4-FFF2-40B4-BE49-F238E27FC236}">
                <a16:creationId xmlns:a16="http://schemas.microsoft.com/office/drawing/2014/main" id="{A2D036A5-BBAF-6A47-BDA0-F05D6E98134E}"/>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8369" t="27345" r="10426" b="27005"/>
          <a:stretch/>
        </p:blipFill>
        <p:spPr bwMode="auto">
          <a:xfrm>
            <a:off x="1721865" y="5105739"/>
            <a:ext cx="2775625" cy="10402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D3533EB-E859-8E4F-BB8A-A687547E8768}"/>
              </a:ext>
            </a:extLst>
          </p:cNvPr>
          <p:cNvSpPr txBox="1"/>
          <p:nvPr/>
        </p:nvSpPr>
        <p:spPr>
          <a:xfrm>
            <a:off x="1173077" y="4034261"/>
            <a:ext cx="4032034" cy="923330"/>
          </a:xfrm>
          <a:prstGeom prst="rect">
            <a:avLst/>
          </a:prstGeom>
          <a:noFill/>
        </p:spPr>
        <p:txBody>
          <a:bodyPr wrap="square" rtlCol="0">
            <a:spAutoFit/>
          </a:bodyPr>
          <a:lstStyle/>
          <a:p>
            <a:pPr algn="just"/>
            <a:r>
              <a:rPr lang="en-US" dirty="0"/>
              <a:t>Google provide powerful computers to scientists so that they can train faster the networks.</a:t>
            </a:r>
          </a:p>
        </p:txBody>
      </p:sp>
      <p:sp>
        <p:nvSpPr>
          <p:cNvPr id="13" name="TextBox 12">
            <a:extLst>
              <a:ext uri="{FF2B5EF4-FFF2-40B4-BE49-F238E27FC236}">
                <a16:creationId xmlns:a16="http://schemas.microsoft.com/office/drawing/2014/main" id="{5EF0FA39-E9F9-794F-92B3-095E302FEFE3}"/>
              </a:ext>
            </a:extLst>
          </p:cNvPr>
          <p:cNvSpPr txBox="1"/>
          <p:nvPr/>
        </p:nvSpPr>
        <p:spPr>
          <a:xfrm>
            <a:off x="6830911" y="2201055"/>
            <a:ext cx="3630445" cy="3970318"/>
          </a:xfrm>
          <a:prstGeom prst="rect">
            <a:avLst/>
          </a:prstGeom>
          <a:noFill/>
        </p:spPr>
        <p:txBody>
          <a:bodyPr wrap="square" rtlCol="0">
            <a:spAutoFit/>
          </a:bodyPr>
          <a:lstStyle/>
          <a:p>
            <a:pPr algn="just"/>
            <a:r>
              <a:rPr lang="en-US" dirty="0"/>
              <a:t>It is very common for machine learning researchers to use public databases available online as a starting point. Furthermore, in the case of having a poor database there are </a:t>
            </a:r>
            <a:r>
              <a:rPr lang="en-US" i="1" dirty="0"/>
              <a:t>data augmentation </a:t>
            </a:r>
            <a:r>
              <a:rPr lang="en-US" dirty="0"/>
              <a:t>techniques to manipulate it and generate a bigger ones.</a:t>
            </a:r>
          </a:p>
          <a:p>
            <a:pPr algn="just"/>
            <a:endParaRPr lang="en-US" dirty="0"/>
          </a:p>
          <a:p>
            <a:pPr algn="just"/>
            <a:r>
              <a:rPr lang="en-US" dirty="0"/>
              <a:t>Another alternative is to reuse models from other researchers, as you can continue training them with your own data to make the process faster. </a:t>
            </a:r>
          </a:p>
        </p:txBody>
      </p:sp>
    </p:spTree>
    <p:extLst>
      <p:ext uri="{BB962C8B-B14F-4D97-AF65-F5344CB8AC3E}">
        <p14:creationId xmlns:p14="http://schemas.microsoft.com/office/powerpoint/2010/main" val="3493871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sz="4000" dirty="0"/>
              <a:t>Implementation</a:t>
            </a:r>
            <a:br>
              <a:rPr lang="en-US" dirty="0"/>
            </a:br>
            <a:r>
              <a:rPr lang="en-US" sz="3200" dirty="0"/>
              <a:t>Pseudocode</a:t>
            </a:r>
            <a:r>
              <a:rPr lang="en-US" sz="2800" dirty="0"/>
              <a:t> </a:t>
            </a:r>
            <a:endParaRPr lang="en-US" dirty="0"/>
          </a:p>
        </p:txBody>
      </p:sp>
      <p:sp>
        <p:nvSpPr>
          <p:cNvPr id="22" name="Rounded Rectangle 21">
            <a:extLst>
              <a:ext uri="{FF2B5EF4-FFF2-40B4-BE49-F238E27FC236}">
                <a16:creationId xmlns:a16="http://schemas.microsoft.com/office/drawing/2014/main" id="{1CD5DA77-B0B8-E14B-8B00-315B40659F69}"/>
              </a:ext>
            </a:extLst>
          </p:cNvPr>
          <p:cNvSpPr/>
          <p:nvPr/>
        </p:nvSpPr>
        <p:spPr>
          <a:xfrm>
            <a:off x="1637795" y="1898657"/>
            <a:ext cx="4265465" cy="459421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446B8AE-A7E6-6145-8C0A-6DC9D662F3C8}"/>
              </a:ext>
            </a:extLst>
          </p:cNvPr>
          <p:cNvSpPr txBox="1"/>
          <p:nvPr/>
        </p:nvSpPr>
        <p:spPr>
          <a:xfrm>
            <a:off x="1637796" y="1529324"/>
            <a:ext cx="1112235" cy="369332"/>
          </a:xfrm>
          <a:prstGeom prst="rect">
            <a:avLst/>
          </a:prstGeom>
          <a:noFill/>
        </p:spPr>
        <p:txBody>
          <a:bodyPr wrap="square" rtlCol="0">
            <a:spAutoFit/>
          </a:bodyPr>
          <a:lstStyle/>
          <a:p>
            <a:r>
              <a:rPr lang="en-US" dirty="0"/>
              <a:t>Training </a:t>
            </a:r>
          </a:p>
        </p:txBody>
      </p:sp>
      <p:sp>
        <p:nvSpPr>
          <p:cNvPr id="29" name="Rounded Rectangle 28">
            <a:extLst>
              <a:ext uri="{FF2B5EF4-FFF2-40B4-BE49-F238E27FC236}">
                <a16:creationId xmlns:a16="http://schemas.microsoft.com/office/drawing/2014/main" id="{60A0D9CF-3017-2B48-A4DF-ADC5919CD9DC}"/>
              </a:ext>
            </a:extLst>
          </p:cNvPr>
          <p:cNvSpPr/>
          <p:nvPr/>
        </p:nvSpPr>
        <p:spPr>
          <a:xfrm>
            <a:off x="6409416" y="1898655"/>
            <a:ext cx="4319598" cy="2947085"/>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8EEC9C75-5690-4B4B-A7FA-68C619F6A001}"/>
              </a:ext>
            </a:extLst>
          </p:cNvPr>
          <p:cNvSpPr txBox="1"/>
          <p:nvPr/>
        </p:nvSpPr>
        <p:spPr>
          <a:xfrm>
            <a:off x="6409416" y="1529324"/>
            <a:ext cx="1112235" cy="369332"/>
          </a:xfrm>
          <a:prstGeom prst="rect">
            <a:avLst/>
          </a:prstGeom>
          <a:noFill/>
        </p:spPr>
        <p:txBody>
          <a:bodyPr wrap="square" rtlCol="0">
            <a:spAutoFit/>
          </a:bodyPr>
          <a:lstStyle/>
          <a:p>
            <a:r>
              <a:rPr lang="en-US" dirty="0"/>
              <a:t>Testing </a:t>
            </a:r>
          </a:p>
        </p:txBody>
      </p:sp>
      <p:sp>
        <p:nvSpPr>
          <p:cNvPr id="32" name="TextBox 31">
            <a:extLst>
              <a:ext uri="{FF2B5EF4-FFF2-40B4-BE49-F238E27FC236}">
                <a16:creationId xmlns:a16="http://schemas.microsoft.com/office/drawing/2014/main" id="{825E4EB7-5D17-D24A-9D2B-C015EC30F1EA}"/>
              </a:ext>
            </a:extLst>
          </p:cNvPr>
          <p:cNvSpPr txBox="1"/>
          <p:nvPr/>
        </p:nvSpPr>
        <p:spPr>
          <a:xfrm>
            <a:off x="1969142" y="1898655"/>
            <a:ext cx="3786199" cy="4801314"/>
          </a:xfrm>
          <a:prstGeom prst="rect">
            <a:avLst/>
          </a:prstGeom>
          <a:noFill/>
        </p:spPr>
        <p:txBody>
          <a:bodyPr wrap="square" rtlCol="0">
            <a:spAutoFit/>
          </a:bodyPr>
          <a:lstStyle/>
          <a:p>
            <a:pPr marL="228600" indent="-228600">
              <a:buFont typeface="+mj-lt"/>
              <a:buAutoNum type="arabicPeriod"/>
            </a:pPr>
            <a:r>
              <a:rPr lang="en-US" sz="1400" dirty="0">
                <a:latin typeface="Consolas" panose="020B0609020204030204" pitchFamily="49" charset="0"/>
                <a:cs typeface="Consolas" panose="020B0609020204030204" pitchFamily="49" charset="0"/>
              </a:rPr>
              <a:t>Initialization and hyperparameter definition.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Duration of the training</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Input and output shape</a:t>
            </a:r>
          </a:p>
          <a:p>
            <a:pPr marL="228600" indent="-228600">
              <a:buFont typeface="+mj-lt"/>
              <a:buAutoNum type="arabicPeriod"/>
            </a:pPr>
            <a:r>
              <a:rPr lang="en-US" sz="1400" dirty="0">
                <a:latin typeface="Consolas" panose="020B0609020204030204" pitchFamily="49" charset="0"/>
                <a:cs typeface="Consolas" panose="020B0609020204030204" pitchFamily="49" charset="0"/>
              </a:rPr>
              <a:t>Data regularization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Preprocess the database if needed.</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Split the data into training (60%), testing (20%) and validation (20%)</a:t>
            </a:r>
          </a:p>
          <a:p>
            <a:pPr marL="228600" indent="-228600">
              <a:buFont typeface="+mj-lt"/>
              <a:buAutoNum type="arabicPeriod"/>
            </a:pPr>
            <a:r>
              <a:rPr lang="en-US" sz="1400" dirty="0">
                <a:latin typeface="Consolas" panose="020B0609020204030204" pitchFamily="49" charset="0"/>
                <a:cs typeface="Consolas" panose="020B0609020204030204" pitchFamily="49" charset="0"/>
              </a:rPr>
              <a:t>Define the structure of the model that you want to train</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input layer</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convolution layers and </a:t>
            </a:r>
            <a:r>
              <a:rPr lang="en-US" sz="1400" dirty="0" err="1">
                <a:latin typeface="Consolas" panose="020B0609020204030204" pitchFamily="49" charset="0"/>
                <a:cs typeface="Consolas" panose="020B0609020204030204" pitchFamily="49" charset="0"/>
              </a:rPr>
              <a:t>MaxPooling</a:t>
            </a:r>
            <a:r>
              <a:rPr lang="en-US" sz="1400" dirty="0">
                <a:latin typeface="Consolas" panose="020B0609020204030204" pitchFamily="49" charset="0"/>
                <a:cs typeface="Consolas" panose="020B0609020204030204" pitchFamily="49" charset="0"/>
              </a:rPr>
              <a:t>.</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dense layers and dropout</a:t>
            </a:r>
          </a:p>
          <a:p>
            <a:pPr marL="685800" lvl="1" indent="-228600">
              <a:buFont typeface="+mj-lt"/>
              <a:buAutoNum type="arabicPeriod"/>
            </a:pPr>
            <a:r>
              <a:rPr lang="en-US" sz="1400" dirty="0">
                <a:latin typeface="Consolas" panose="020B0609020204030204" pitchFamily="49" charset="0"/>
                <a:cs typeface="Consolas" panose="020B0609020204030204" pitchFamily="49" charset="0"/>
              </a:rPr>
              <a:t>Add an output layer. </a:t>
            </a:r>
          </a:p>
          <a:p>
            <a:pPr marL="228600" indent="-228600">
              <a:buFont typeface="+mj-lt"/>
              <a:buAutoNum type="arabicPeriod"/>
            </a:pPr>
            <a:r>
              <a:rPr lang="en-US" sz="1400" dirty="0">
                <a:latin typeface="Consolas" panose="020B0609020204030204" pitchFamily="49" charset="0"/>
                <a:cs typeface="Consolas" panose="020B0609020204030204" pitchFamily="49" charset="0"/>
              </a:rPr>
              <a:t>Train the model with training and testing sets.</a:t>
            </a:r>
          </a:p>
          <a:p>
            <a:pPr marL="228600" indent="-228600">
              <a:buFont typeface="+mj-lt"/>
              <a:buAutoNum type="arabicPeriod"/>
            </a:pPr>
            <a:r>
              <a:rPr lang="en-US" sz="1400" dirty="0">
                <a:latin typeface="Consolas" panose="020B0609020204030204" pitchFamily="49" charset="0"/>
                <a:cs typeface="Consolas" panose="020B0609020204030204" pitchFamily="49" charset="0"/>
              </a:rPr>
              <a:t>Evaluate your model with the validation data </a:t>
            </a:r>
          </a:p>
          <a:p>
            <a:pPr marL="228600" indent="-228600">
              <a:buFont typeface="+mj-lt"/>
              <a:buAutoNum type="arabicPeriod"/>
            </a:pPr>
            <a:endParaRPr lang="en-US" sz="1200" dirty="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747C25C9-2677-FC46-9402-27FF45FFCC14}"/>
              </a:ext>
            </a:extLst>
          </p:cNvPr>
          <p:cNvSpPr txBox="1"/>
          <p:nvPr/>
        </p:nvSpPr>
        <p:spPr>
          <a:xfrm>
            <a:off x="6740760" y="1971813"/>
            <a:ext cx="3656909" cy="2800767"/>
          </a:xfrm>
          <a:prstGeom prst="rect">
            <a:avLst/>
          </a:prstGeom>
          <a:noFill/>
        </p:spPr>
        <p:txBody>
          <a:bodyPr wrap="square" rtlCol="0">
            <a:spAutoFit/>
          </a:bodyPr>
          <a:lstStyle/>
          <a:p>
            <a:pPr marL="228600" indent="-228600">
              <a:buFont typeface="+mj-lt"/>
              <a:buAutoNum type="arabicPeriod"/>
            </a:pPr>
            <a:r>
              <a:rPr lang="en-US" sz="1600" dirty="0">
                <a:latin typeface="Consolas" panose="020B0609020204030204" pitchFamily="49" charset="0"/>
                <a:cs typeface="Consolas" panose="020B0609020204030204" pitchFamily="49" charset="0"/>
              </a:rPr>
              <a:t>Initialization.</a:t>
            </a:r>
          </a:p>
          <a:p>
            <a:pPr marL="685800" lvl="1" indent="-228600">
              <a:buFont typeface="+mj-lt"/>
              <a:buAutoNum type="arabicPeriod"/>
            </a:pPr>
            <a:r>
              <a:rPr lang="en-US" sz="1600" dirty="0">
                <a:latin typeface="Consolas" panose="020B0609020204030204" pitchFamily="49" charset="0"/>
                <a:cs typeface="Consolas" panose="020B0609020204030204" pitchFamily="49" charset="0"/>
              </a:rPr>
              <a:t>Import model</a:t>
            </a:r>
          </a:p>
          <a:p>
            <a:pPr marL="685800" lvl="1" indent="-228600">
              <a:buFont typeface="+mj-lt"/>
              <a:buAutoNum type="arabicPeriod"/>
            </a:pPr>
            <a:r>
              <a:rPr lang="en-US" sz="1600" dirty="0">
                <a:latin typeface="Consolas" panose="020B0609020204030204" pitchFamily="49" charset="0"/>
                <a:cs typeface="Consolas" panose="020B0609020204030204" pitchFamily="49" charset="0"/>
              </a:rPr>
              <a:t>Import any dependencies needed</a:t>
            </a:r>
          </a:p>
          <a:p>
            <a:pPr marL="228600" indent="-228600">
              <a:buFont typeface="+mj-lt"/>
              <a:buAutoNum type="arabicPeriod"/>
            </a:pPr>
            <a:r>
              <a:rPr lang="en-US" sz="1600" dirty="0">
                <a:latin typeface="Consolas" panose="020B0609020204030204" pitchFamily="49" charset="0"/>
                <a:cs typeface="Consolas" panose="020B0609020204030204" pitchFamily="49" charset="0"/>
              </a:rPr>
              <a:t>Configure a data input stream. </a:t>
            </a:r>
          </a:p>
          <a:p>
            <a:pPr marL="228600" indent="-228600">
              <a:buFont typeface="+mj-lt"/>
              <a:buAutoNum type="arabicPeriod"/>
            </a:pPr>
            <a:r>
              <a:rPr lang="en-US" sz="1600" dirty="0">
                <a:latin typeface="Consolas" panose="020B0609020204030204" pitchFamily="49" charset="0"/>
                <a:cs typeface="Consolas" panose="020B0609020204030204" pitchFamily="49" charset="0"/>
              </a:rPr>
              <a:t>Preprocess raw data </a:t>
            </a:r>
          </a:p>
          <a:p>
            <a:pPr marL="228600" indent="-228600">
              <a:buFont typeface="+mj-lt"/>
              <a:buAutoNum type="arabicPeriod"/>
            </a:pPr>
            <a:r>
              <a:rPr lang="en-US" sz="1600" dirty="0">
                <a:latin typeface="Consolas" panose="020B0609020204030204" pitchFamily="49" charset="0"/>
                <a:cs typeface="Consolas" panose="020B0609020204030204" pitchFamily="49" charset="0"/>
              </a:rPr>
              <a:t>Send the data to your previously trained network. </a:t>
            </a:r>
          </a:p>
          <a:p>
            <a:pPr marL="228600" indent="-228600">
              <a:buFont typeface="+mj-lt"/>
              <a:buAutoNum type="arabicPeriod"/>
            </a:pPr>
            <a:r>
              <a:rPr lang="en-US" sz="1600" dirty="0">
                <a:latin typeface="Consolas" panose="020B0609020204030204" pitchFamily="49" charset="0"/>
                <a:cs typeface="Consolas" panose="020B0609020204030204" pitchFamily="49" charset="0"/>
              </a:rPr>
              <a:t>Display the resulting prediction. </a:t>
            </a:r>
          </a:p>
        </p:txBody>
      </p:sp>
    </p:spTree>
    <p:extLst>
      <p:ext uri="{BB962C8B-B14F-4D97-AF65-F5344CB8AC3E}">
        <p14:creationId xmlns:p14="http://schemas.microsoft.com/office/powerpoint/2010/main" val="2563544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752F-A7DC-AA49-B671-E4A805906B47}"/>
              </a:ext>
            </a:extLst>
          </p:cNvPr>
          <p:cNvSpPr>
            <a:spLocks noGrp="1"/>
          </p:cNvSpPr>
          <p:nvPr>
            <p:ph type="title"/>
          </p:nvPr>
        </p:nvSpPr>
        <p:spPr/>
        <p:txBody>
          <a:bodyPr/>
          <a:lstStyle/>
          <a:p>
            <a:r>
              <a:rPr lang="en-US" dirty="0"/>
              <a:t>Dataset: </a:t>
            </a:r>
            <a:r>
              <a:rPr lang="en-GB" dirty="0"/>
              <a:t>GTSRB</a:t>
            </a:r>
            <a:endParaRPr lang="en-US" dirty="0"/>
          </a:p>
        </p:txBody>
      </p:sp>
      <p:sp>
        <p:nvSpPr>
          <p:cNvPr id="7" name="TextBox 6">
            <a:extLst>
              <a:ext uri="{FF2B5EF4-FFF2-40B4-BE49-F238E27FC236}">
                <a16:creationId xmlns:a16="http://schemas.microsoft.com/office/drawing/2014/main" id="{BD31C1BB-476D-9C4C-B1AE-361ADE3C5DBB}"/>
              </a:ext>
            </a:extLst>
          </p:cNvPr>
          <p:cNvSpPr txBox="1"/>
          <p:nvPr/>
        </p:nvSpPr>
        <p:spPr>
          <a:xfrm>
            <a:off x="1269376" y="1650915"/>
            <a:ext cx="4320260" cy="2691763"/>
          </a:xfrm>
          <a:prstGeom prst="rect">
            <a:avLst/>
          </a:prstGeom>
          <a:noFill/>
        </p:spPr>
        <p:txBody>
          <a:bodyPr wrap="square" rtlCol="0">
            <a:spAutoFit/>
          </a:bodyPr>
          <a:lstStyle/>
          <a:p>
            <a:pPr>
              <a:lnSpc>
                <a:spcPct val="130000"/>
              </a:lnSpc>
              <a:spcBef>
                <a:spcPts val="1000"/>
              </a:spcBef>
            </a:pPr>
            <a:r>
              <a:rPr lang="en-US" sz="1600" dirty="0">
                <a:solidFill>
                  <a:schemeClr val="bg2">
                    <a:lumMod val="50000"/>
                  </a:schemeClr>
                </a:solidFill>
                <a:latin typeface="Nexa-Light" panose="01000000000000000000" pitchFamily="2" charset="0"/>
              </a:rPr>
              <a:t>What does the dataset contain?</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Images cropped to a single traffic sign </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Labels file that maps from integer class labels (0,1,2 …) to strings containing their actual meaning (stop, velocity limit …)</a:t>
            </a:r>
          </a:p>
          <a:p>
            <a:pPr marL="228600" lvl="1" indent="-228600">
              <a:lnSpc>
                <a:spcPct val="130000"/>
              </a:lnSpc>
              <a:spcBef>
                <a:spcPts val="1000"/>
              </a:spcBef>
              <a:buFont typeface="Arial" panose="020B0604020202020204" pitchFamily="34" charset="0"/>
              <a:buChar char="•"/>
            </a:pPr>
            <a:r>
              <a:rPr lang="en-US" sz="1600" dirty="0">
                <a:solidFill>
                  <a:schemeClr val="bg2">
                    <a:lumMod val="50000"/>
                  </a:schemeClr>
                </a:solidFill>
                <a:latin typeface="Nexa-Light" panose="01000000000000000000" pitchFamily="2" charset="0"/>
              </a:rPr>
              <a:t>All images are grouped depending on their class </a:t>
            </a:r>
          </a:p>
        </p:txBody>
      </p:sp>
      <p:sp>
        <p:nvSpPr>
          <p:cNvPr id="8" name="TextBox 7">
            <a:extLst>
              <a:ext uri="{FF2B5EF4-FFF2-40B4-BE49-F238E27FC236}">
                <a16:creationId xmlns:a16="http://schemas.microsoft.com/office/drawing/2014/main" id="{50796327-22ED-0442-9416-BD6A789419A5}"/>
              </a:ext>
            </a:extLst>
          </p:cNvPr>
          <p:cNvSpPr txBox="1"/>
          <p:nvPr/>
        </p:nvSpPr>
        <p:spPr>
          <a:xfrm>
            <a:off x="7357819" y="1718370"/>
            <a:ext cx="4320261" cy="2624308"/>
          </a:xfrm>
          <a:prstGeom prst="rect">
            <a:avLst/>
          </a:prstGeom>
          <a:noFill/>
        </p:spPr>
        <p:txBody>
          <a:bodyPr wrap="square" rtlCol="0">
            <a:spAutoFit/>
          </a:bodyPr>
          <a:lstStyle/>
          <a:p>
            <a:pPr>
              <a:lnSpc>
                <a:spcPct val="130000"/>
              </a:lnSpc>
              <a:spcBef>
                <a:spcPts val="1000"/>
              </a:spcBef>
            </a:pPr>
            <a:r>
              <a:rPr lang="en-US" sz="1600" dirty="0">
                <a:solidFill>
                  <a:schemeClr val="bg2">
                    <a:lumMod val="50000"/>
                  </a:schemeClr>
                </a:solidFill>
                <a:latin typeface="Nexa-Light" panose="01000000000000000000" pitchFamily="2" charset="0"/>
              </a:rPr>
              <a:t>How is it structured?</a:t>
            </a:r>
          </a:p>
          <a:p>
            <a:pPr>
              <a:lnSpc>
                <a:spcPct val="130000"/>
              </a:lnSpc>
              <a:spcBef>
                <a:spcPts val="1000"/>
              </a:spcBef>
            </a:pPr>
            <a:r>
              <a:rPr lang="en-US" dirty="0">
                <a:latin typeface="Nexa-Light" panose="01000000000000000000" pitchFamily="2" charset="0"/>
              </a:rPr>
              <a:t>Project</a:t>
            </a:r>
            <a:r>
              <a:rPr lang="en-US" sz="1600" dirty="0">
                <a:solidFill>
                  <a:srgbClr val="FF0000"/>
                </a:solidFill>
                <a:latin typeface="Nexa-Light" panose="01000000000000000000" pitchFamily="2" charset="0"/>
              </a:rPr>
              <a:t>  </a:t>
            </a:r>
          </a:p>
          <a:p>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MyData</a:t>
            </a:r>
            <a:endParaRPr lang="en-GB" sz="1600" dirty="0">
              <a:solidFill>
                <a:srgbClr val="000000"/>
              </a:solidFill>
              <a:effectLst/>
              <a:latin typeface="Menlo" panose="020B0609030804020204" pitchFamily="49" charset="0"/>
            </a:endParaRPr>
          </a:p>
          <a:p>
            <a:r>
              <a:rPr lang="en-GB" sz="1600" dirty="0">
                <a:solidFill>
                  <a:srgbClr val="000000"/>
                </a:solidFill>
                <a:effectLst/>
                <a:latin typeface="Menlo" panose="020B0609030804020204" pitchFamily="49" charset="0"/>
              </a:rPr>
              <a:t>│   ├── 0</a:t>
            </a:r>
          </a:p>
          <a:p>
            <a:r>
              <a:rPr lang="en-GB" sz="1600" dirty="0">
                <a:solidFill>
                  <a:srgbClr val="000000"/>
                </a:solidFill>
                <a:effectLst/>
                <a:latin typeface="Menlo" panose="020B0609030804020204" pitchFamily="49" charset="0"/>
              </a:rPr>
              <a:t>│   │   ├── 00000_00000.ppm</a:t>
            </a:r>
          </a:p>
          <a:p>
            <a:r>
              <a:rPr lang="en-GB" sz="1600" dirty="0">
                <a:solidFill>
                  <a:srgbClr val="000000"/>
                </a:solidFill>
                <a:effectLst/>
                <a:latin typeface="Menlo" panose="020B0609030804020204" pitchFamily="49" charset="0"/>
              </a:rPr>
              <a:t>│   │   └── GT-00000.csv</a:t>
            </a:r>
          </a:p>
          <a:p>
            <a:r>
              <a:rPr lang="en-GB" sz="1600" dirty="0">
                <a:solidFill>
                  <a:srgbClr val="000000"/>
                </a:solidFill>
                <a:effectLst/>
                <a:latin typeface="Menlo" panose="020B0609030804020204" pitchFamily="49" charset="0"/>
              </a:rPr>
              <a:t>│   ├── 41</a:t>
            </a:r>
          </a:p>
          <a:p>
            <a:r>
              <a:rPr lang="en-GB" sz="1600" dirty="0">
                <a:solidFill>
                  <a:srgbClr val="000000"/>
                </a:solidFill>
                <a:effectLst/>
                <a:latin typeface="Menlo" panose="020B0609030804020204" pitchFamily="49" charset="0"/>
              </a:rPr>
              <a:t>│   └── 42</a:t>
            </a:r>
          </a:p>
          <a:p>
            <a:r>
              <a:rPr lang="en-GB" sz="1600" dirty="0">
                <a:solidFill>
                  <a:srgbClr val="000000"/>
                </a:solidFill>
                <a:effectLst/>
                <a:latin typeface="Menlo" panose="020B0609030804020204" pitchFamily="49" charset="0"/>
              </a:rPr>
              <a:t>└── </a:t>
            </a:r>
            <a:r>
              <a:rPr lang="en-GB" sz="1600" dirty="0" err="1">
                <a:solidFill>
                  <a:srgbClr val="000000"/>
                </a:solidFill>
                <a:effectLst/>
                <a:latin typeface="Menlo" panose="020B0609030804020204" pitchFamily="49" charset="0"/>
              </a:rPr>
              <a:t>labels.csv</a:t>
            </a:r>
            <a:endParaRPr lang="en-GB" sz="1600" dirty="0">
              <a:solidFill>
                <a:srgbClr val="000000"/>
              </a:solidFill>
              <a:effectLst/>
              <a:latin typeface="Menlo" panose="020B0609030804020204" pitchFamily="49" charset="0"/>
            </a:endParaRPr>
          </a:p>
        </p:txBody>
      </p:sp>
      <p:pic>
        <p:nvPicPr>
          <p:cNvPr id="1026" name="Picture 2">
            <a:extLst>
              <a:ext uri="{FF2B5EF4-FFF2-40B4-BE49-F238E27FC236}">
                <a16:creationId xmlns:a16="http://schemas.microsoft.com/office/drawing/2014/main" id="{15DAE5E8-8868-4D4D-8A0D-BE86D683F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647" y="4547291"/>
            <a:ext cx="1218424" cy="1218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B8AC5B-3AFD-4A44-9A9E-AFE6AF4A9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910" y="4547292"/>
            <a:ext cx="1218423" cy="121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53B741-311E-804B-A405-96D412297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172" y="4547293"/>
            <a:ext cx="1218422" cy="121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514839"/>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284C8647-FB96-250B-DA3D-3DFCB7D36AC1}"/>
              </a:ext>
            </a:extLst>
          </p:cNvPr>
          <p:cNvGrpSpPr/>
          <p:nvPr/>
        </p:nvGrpSpPr>
        <p:grpSpPr>
          <a:xfrm>
            <a:off x="2461056" y="978775"/>
            <a:ext cx="7189443" cy="4599014"/>
            <a:chOff x="380330" y="986097"/>
            <a:chExt cx="7189443" cy="4599014"/>
          </a:xfrm>
        </p:grpSpPr>
        <p:sp>
          <p:nvSpPr>
            <p:cNvPr id="57" name="Hexagon 56">
              <a:extLst>
                <a:ext uri="{FF2B5EF4-FFF2-40B4-BE49-F238E27FC236}">
                  <a16:creationId xmlns:a16="http://schemas.microsoft.com/office/drawing/2014/main" id="{A425C39F-EB3A-2960-968D-18381A4650D9}"/>
                </a:ext>
              </a:extLst>
            </p:cNvPr>
            <p:cNvSpPr/>
            <p:nvPr/>
          </p:nvSpPr>
          <p:spPr>
            <a:xfrm>
              <a:off x="4967897" y="2352762"/>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3</a:t>
              </a:r>
            </a:p>
          </p:txBody>
        </p:sp>
        <p:sp>
          <p:nvSpPr>
            <p:cNvPr id="60" name="Hexagon 59">
              <a:extLst>
                <a:ext uri="{FF2B5EF4-FFF2-40B4-BE49-F238E27FC236}">
                  <a16:creationId xmlns:a16="http://schemas.microsoft.com/office/drawing/2014/main" id="{6AB78126-B95F-FF5A-1E48-228A42882C05}"/>
                </a:ext>
              </a:extLst>
            </p:cNvPr>
            <p:cNvSpPr/>
            <p:nvPr/>
          </p:nvSpPr>
          <p:spPr>
            <a:xfrm>
              <a:off x="4713076" y="1755568"/>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2</a:t>
              </a:r>
            </a:p>
          </p:txBody>
        </p:sp>
        <p:sp>
          <p:nvSpPr>
            <p:cNvPr id="62" name="Hexagon 61">
              <a:extLst>
                <a:ext uri="{FF2B5EF4-FFF2-40B4-BE49-F238E27FC236}">
                  <a16:creationId xmlns:a16="http://schemas.microsoft.com/office/drawing/2014/main" id="{ED0596EB-C0E2-5DE5-A2A7-CAAB7045E26D}"/>
                </a:ext>
              </a:extLst>
            </p:cNvPr>
            <p:cNvSpPr/>
            <p:nvPr/>
          </p:nvSpPr>
          <p:spPr>
            <a:xfrm>
              <a:off x="4233409" y="1156863"/>
              <a:ext cx="415941" cy="358570"/>
            </a:xfrm>
            <a:prstGeom prst="hexagon">
              <a:avLst/>
            </a:prstGeom>
            <a:solidFill>
              <a:srgbClr val="00C4F2"/>
            </a:soli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Nexa Bold" panose="02000000000000000000" pitchFamily="50" charset="0"/>
                </a:rPr>
                <a:t>1</a:t>
              </a:r>
            </a:p>
          </p:txBody>
        </p:sp>
        <p:pic>
          <p:nvPicPr>
            <p:cNvPr id="3" name="Picture 2" descr="Logo, icon&#10;&#10;Description automatically generated">
              <a:extLst>
                <a:ext uri="{FF2B5EF4-FFF2-40B4-BE49-F238E27FC236}">
                  <a16:creationId xmlns:a16="http://schemas.microsoft.com/office/drawing/2014/main" id="{17EE6847-B1A8-CBBA-625E-A1DAAB789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83" y="1538095"/>
              <a:ext cx="3781799" cy="3781799"/>
            </a:xfrm>
            <a:prstGeom prst="rect">
              <a:avLst/>
            </a:prstGeom>
          </p:spPr>
        </p:pic>
        <p:sp>
          <p:nvSpPr>
            <p:cNvPr id="5" name="Arc 4">
              <a:extLst>
                <a:ext uri="{FF2B5EF4-FFF2-40B4-BE49-F238E27FC236}">
                  <a16:creationId xmlns:a16="http://schemas.microsoft.com/office/drawing/2014/main" id="{00C82ED0-5650-8A50-E680-F3BF6B620FF4}"/>
                </a:ext>
              </a:extLst>
            </p:cNvPr>
            <p:cNvSpPr/>
            <p:nvPr/>
          </p:nvSpPr>
          <p:spPr>
            <a:xfrm rot="2346162">
              <a:off x="380330" y="1272876"/>
              <a:ext cx="4312235" cy="4312235"/>
            </a:xfrm>
            <a:prstGeom prst="arc">
              <a:avLst>
                <a:gd name="adj1" fmla="val 16227433"/>
                <a:gd name="adj2" fmla="val 706857"/>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dirty="0"/>
            </a:p>
          </p:txBody>
        </p:sp>
        <p:sp>
          <p:nvSpPr>
            <p:cNvPr id="65" name="TextBox 64">
              <a:extLst>
                <a:ext uri="{FF2B5EF4-FFF2-40B4-BE49-F238E27FC236}">
                  <a16:creationId xmlns:a16="http://schemas.microsoft.com/office/drawing/2014/main" id="{9929D2DE-4AD9-B632-02CA-1D54FBE0497B}"/>
                </a:ext>
              </a:extLst>
            </p:cNvPr>
            <p:cNvSpPr txBox="1"/>
            <p:nvPr/>
          </p:nvSpPr>
          <p:spPr>
            <a:xfrm>
              <a:off x="4713076" y="986097"/>
              <a:ext cx="2814776" cy="646331"/>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Introduction to neural networks</a:t>
              </a:r>
            </a:p>
          </p:txBody>
        </p:sp>
        <p:sp>
          <p:nvSpPr>
            <p:cNvPr id="66" name="TextBox 65">
              <a:extLst>
                <a:ext uri="{FF2B5EF4-FFF2-40B4-BE49-F238E27FC236}">
                  <a16:creationId xmlns:a16="http://schemas.microsoft.com/office/drawing/2014/main" id="{FD2A35E4-F1BA-DFCD-4B21-D36C37901DED}"/>
                </a:ext>
              </a:extLst>
            </p:cNvPr>
            <p:cNvSpPr txBox="1"/>
            <p:nvPr/>
          </p:nvSpPr>
          <p:spPr>
            <a:xfrm>
              <a:off x="5205895" y="1609006"/>
              <a:ext cx="1657673" cy="646331"/>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Recognition vs detection</a:t>
              </a:r>
            </a:p>
          </p:txBody>
        </p:sp>
        <p:sp>
          <p:nvSpPr>
            <p:cNvPr id="67" name="TextBox 66">
              <a:extLst>
                <a:ext uri="{FF2B5EF4-FFF2-40B4-BE49-F238E27FC236}">
                  <a16:creationId xmlns:a16="http://schemas.microsoft.com/office/drawing/2014/main" id="{715224B6-0C45-6960-748D-AAA9734F097D}"/>
                </a:ext>
              </a:extLst>
            </p:cNvPr>
            <p:cNvSpPr txBox="1"/>
            <p:nvPr/>
          </p:nvSpPr>
          <p:spPr>
            <a:xfrm>
              <a:off x="5452031" y="2351574"/>
              <a:ext cx="2117742" cy="369332"/>
            </a:xfrm>
            <a:prstGeom prst="rect">
              <a:avLst/>
            </a:prstGeom>
            <a:noFill/>
          </p:spPr>
          <p:txBody>
            <a:bodyPr wrap="square" rtlCol="0">
              <a:spAutoFit/>
            </a:bodyPr>
            <a:lstStyle/>
            <a:p>
              <a:r>
                <a:rPr lang="en-GB" dirty="0">
                  <a:solidFill>
                    <a:schemeClr val="bg2">
                      <a:lumMod val="50000"/>
                    </a:schemeClr>
                  </a:solidFill>
                  <a:latin typeface="Nexa-Light" panose="01000000000000000000" pitchFamily="2" charset="0"/>
                </a:rPr>
                <a:t>AI in edge devices</a:t>
              </a:r>
            </a:p>
          </p:txBody>
        </p:sp>
      </p:grpSp>
      <p:sp>
        <p:nvSpPr>
          <p:cNvPr id="73" name="Title 1">
            <a:extLst>
              <a:ext uri="{FF2B5EF4-FFF2-40B4-BE49-F238E27FC236}">
                <a16:creationId xmlns:a16="http://schemas.microsoft.com/office/drawing/2014/main" id="{8454B5E9-6731-52B4-E1C1-4D73C944DCF0}"/>
              </a:ext>
            </a:extLst>
          </p:cNvPr>
          <p:cNvSpPr txBox="1">
            <a:spLocks/>
          </p:cNvSpPr>
          <p:nvPr/>
        </p:nvSpPr>
        <p:spPr>
          <a:xfrm rot="16200000">
            <a:off x="-1941479" y="3090625"/>
            <a:ext cx="5491756" cy="669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00B0F0"/>
                </a:solidFill>
                <a:latin typeface="Nexa-Book" panose="01000000000000000000" pitchFamily="2" charset="0"/>
              </a:rPr>
              <a:t>Table of contents</a:t>
            </a:r>
          </a:p>
        </p:txBody>
      </p:sp>
    </p:spTree>
    <p:extLst>
      <p:ext uri="{BB962C8B-B14F-4D97-AF65-F5344CB8AC3E}">
        <p14:creationId xmlns:p14="http://schemas.microsoft.com/office/powerpoint/2010/main" val="3516107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4F7-9C34-4248-8B09-4B278D9B6680}"/>
              </a:ext>
            </a:extLst>
          </p:cNvPr>
          <p:cNvSpPr>
            <a:spLocks noGrp="1"/>
          </p:cNvSpPr>
          <p:nvPr>
            <p:ph type="title"/>
          </p:nvPr>
        </p:nvSpPr>
        <p:spPr/>
        <p:txBody>
          <a:bodyPr>
            <a:normAutofit/>
          </a:bodyPr>
          <a:lstStyle/>
          <a:p>
            <a:r>
              <a:rPr lang="en-US" dirty="0"/>
              <a:t>Activity</a:t>
            </a:r>
            <a:br>
              <a:rPr lang="en-US" dirty="0"/>
            </a:br>
            <a:r>
              <a:rPr lang="en-US" sz="3200" dirty="0"/>
              <a:t>ROS node that classify traffic signs</a:t>
            </a:r>
            <a:endParaRPr lang="en-US" dirty="0"/>
          </a:p>
        </p:txBody>
      </p:sp>
      <p:sp>
        <p:nvSpPr>
          <p:cNvPr id="3" name="Content Placeholder 2">
            <a:extLst>
              <a:ext uri="{FF2B5EF4-FFF2-40B4-BE49-F238E27FC236}">
                <a16:creationId xmlns:a16="http://schemas.microsoft.com/office/drawing/2014/main" id="{ABAE70AE-95EE-1A43-BF64-E46D96109532}"/>
              </a:ext>
            </a:extLst>
          </p:cNvPr>
          <p:cNvSpPr>
            <a:spLocks noGrp="1"/>
          </p:cNvSpPr>
          <p:nvPr>
            <p:ph idx="1"/>
          </p:nvPr>
        </p:nvSpPr>
        <p:spPr/>
        <p:txBody>
          <a:bodyPr>
            <a:normAutofit/>
          </a:bodyPr>
          <a:lstStyle/>
          <a:p>
            <a:pPr marL="0" indent="0">
              <a:buNone/>
            </a:pPr>
            <a:r>
              <a:rPr lang="en-US" sz="2400" dirty="0"/>
              <a:t>Make the necessary ROS code to read images from “</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image_raw</a:t>
            </a:r>
            <a:r>
              <a:rPr lang="en-US" sz="2400" dirty="0"/>
              <a:t>”, evaluate them and send your prediction. </a:t>
            </a:r>
          </a:p>
        </p:txBody>
      </p:sp>
      <p:sp>
        <p:nvSpPr>
          <p:cNvPr id="4" name="Rounded Rectangle 3">
            <a:extLst>
              <a:ext uri="{FF2B5EF4-FFF2-40B4-BE49-F238E27FC236}">
                <a16:creationId xmlns:a16="http://schemas.microsoft.com/office/drawing/2014/main" id="{CF4FB166-BE6F-3A49-980B-AD72FC0444F9}"/>
              </a:ext>
            </a:extLst>
          </p:cNvPr>
          <p:cNvSpPr/>
          <p:nvPr/>
        </p:nvSpPr>
        <p:spPr>
          <a:xfrm>
            <a:off x="838200" y="3229879"/>
            <a:ext cx="10040471" cy="276010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DE8DCA1-9D6D-B743-A8A9-9E7D6B9C705D}"/>
              </a:ext>
            </a:extLst>
          </p:cNvPr>
          <p:cNvSpPr txBox="1"/>
          <p:nvPr/>
        </p:nvSpPr>
        <p:spPr>
          <a:xfrm>
            <a:off x="838199" y="2793078"/>
            <a:ext cx="3330389" cy="461665"/>
          </a:xfrm>
          <a:prstGeom prst="rect">
            <a:avLst/>
          </a:prstGeom>
          <a:noFill/>
        </p:spPr>
        <p:txBody>
          <a:bodyPr wrap="square" rtlCol="0">
            <a:spAutoFit/>
          </a:bodyPr>
          <a:lstStyle/>
          <a:p>
            <a:r>
              <a:rPr lang="en-US" sz="2400" dirty="0">
                <a:solidFill>
                  <a:schemeClr val="accent6"/>
                </a:solidFill>
              </a:rPr>
              <a:t>Practical  considerations</a:t>
            </a:r>
          </a:p>
        </p:txBody>
      </p:sp>
      <p:sp>
        <p:nvSpPr>
          <p:cNvPr id="7" name="Content Placeholder 2">
            <a:extLst>
              <a:ext uri="{FF2B5EF4-FFF2-40B4-BE49-F238E27FC236}">
                <a16:creationId xmlns:a16="http://schemas.microsoft.com/office/drawing/2014/main" id="{ACD91F87-03E4-1340-9AD8-45EA20D98CB0}"/>
              </a:ext>
            </a:extLst>
          </p:cNvPr>
          <p:cNvSpPr txBox="1">
            <a:spLocks/>
          </p:cNvSpPr>
          <p:nvPr/>
        </p:nvSpPr>
        <p:spPr>
          <a:xfrm>
            <a:off x="970429" y="3417833"/>
            <a:ext cx="9693089" cy="21358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TensorFlow requires python 3.X, while ROS works with python 2.7 by default, you can see that the first line of the template script changes the python version to match this requirement.</a:t>
            </a:r>
          </a:p>
          <a:p>
            <a:pPr marL="457200" indent="-457200" algn="just">
              <a:buFont typeface="+mj-lt"/>
              <a:buAutoNum type="arabicPeriod"/>
            </a:pPr>
            <a:r>
              <a:rPr lang="en-US" sz="2000" dirty="0"/>
              <a:t>ROS and TensorFlow image formatting is not the same, you will need to manipulate the ROS message to match them by using the function </a:t>
            </a:r>
            <a:r>
              <a:rPr lang="en-US" sz="1800" dirty="0">
                <a:latin typeface="Consolas" panose="020B0609020204030204" pitchFamily="49" charset="0"/>
                <a:cs typeface="Consolas" panose="020B0609020204030204" pitchFamily="49" charset="0"/>
              </a:rPr>
              <a:t>imgmsg_to_cv2(…)</a:t>
            </a:r>
          </a:p>
          <a:p>
            <a:pPr marL="457200" indent="-457200" algn="just">
              <a:buFont typeface="+mj-lt"/>
              <a:buAutoNum type="arabicPeriod"/>
            </a:pPr>
            <a:r>
              <a:rPr lang="en-US" sz="2000" dirty="0"/>
              <a:t>You can either train a neural network with complete images or used the network previously trained and CV techniques to isolate the traffic signs. </a:t>
            </a:r>
          </a:p>
        </p:txBody>
      </p:sp>
    </p:spTree>
    <p:extLst>
      <p:ext uri="{BB962C8B-B14F-4D97-AF65-F5344CB8AC3E}">
        <p14:creationId xmlns:p14="http://schemas.microsoft.com/office/powerpoint/2010/main" val="355943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lstStyle/>
          <a:p>
            <a:r>
              <a:rPr lang="en-GB" dirty="0">
                <a:solidFill>
                  <a:schemeClr val="bg2">
                    <a:lumMod val="50000"/>
                  </a:schemeClr>
                </a:solidFill>
                <a:latin typeface="Nexa-Light" panose="01000000000000000000" pitchFamily="2" charset="0"/>
              </a:rPr>
              <a:t>Recognition vs detection</a:t>
            </a:r>
          </a:p>
        </p:txBody>
      </p:sp>
    </p:spTree>
    <p:extLst>
      <p:ext uri="{BB962C8B-B14F-4D97-AF65-F5344CB8AC3E}">
        <p14:creationId xmlns:p14="http://schemas.microsoft.com/office/powerpoint/2010/main" val="2153833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CAC7-6C97-9246-B8C9-8EA7C8963939}"/>
              </a:ext>
            </a:extLst>
          </p:cNvPr>
          <p:cNvSpPr>
            <a:spLocks noGrp="1"/>
          </p:cNvSpPr>
          <p:nvPr>
            <p:ph type="title"/>
          </p:nvPr>
        </p:nvSpPr>
        <p:spPr/>
        <p:txBody>
          <a:bodyPr/>
          <a:lstStyle/>
          <a:p>
            <a:r>
              <a:rPr lang="en-US" dirty="0"/>
              <a:t>Traffic Sign Detection </a:t>
            </a:r>
          </a:p>
        </p:txBody>
      </p:sp>
      <p:sp>
        <p:nvSpPr>
          <p:cNvPr id="3" name="Content Placeholder 2">
            <a:extLst>
              <a:ext uri="{FF2B5EF4-FFF2-40B4-BE49-F238E27FC236}">
                <a16:creationId xmlns:a16="http://schemas.microsoft.com/office/drawing/2014/main" id="{DC8BDDE0-7ED5-3D44-8FD1-5C9A4DB3DF97}"/>
              </a:ext>
            </a:extLst>
          </p:cNvPr>
          <p:cNvSpPr>
            <a:spLocks noGrp="1"/>
          </p:cNvSpPr>
          <p:nvPr>
            <p:ph idx="1"/>
          </p:nvPr>
        </p:nvSpPr>
        <p:spPr>
          <a:xfrm>
            <a:off x="6491871" y="2526189"/>
            <a:ext cx="4613666" cy="2860655"/>
          </a:xfrm>
        </p:spPr>
        <p:txBody>
          <a:bodyPr>
            <a:normAutofit fontScale="92500" lnSpcReduction="10000"/>
          </a:bodyPr>
          <a:lstStyle/>
          <a:p>
            <a:pPr algn="just"/>
            <a:r>
              <a:rPr lang="en-US" dirty="0"/>
              <a:t>So far, we can detect which type. However, in a real-life scenario, we will have a more complex problem due to background noise, and more than one traffic sign in each image. Which requires a higher code complexity </a:t>
            </a:r>
          </a:p>
        </p:txBody>
      </p:sp>
      <p:pic>
        <p:nvPicPr>
          <p:cNvPr id="2050" name="Picture 2">
            <a:extLst>
              <a:ext uri="{FF2B5EF4-FFF2-40B4-BE49-F238E27FC236}">
                <a16:creationId xmlns:a16="http://schemas.microsoft.com/office/drawing/2014/main" id="{3938CFAA-B561-B749-972B-F037E1006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463" y="2023671"/>
            <a:ext cx="5009537" cy="386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956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8FEB-2634-5548-B3A4-B70D952DC0D5}"/>
              </a:ext>
            </a:extLst>
          </p:cNvPr>
          <p:cNvSpPr>
            <a:spLocks noGrp="1"/>
          </p:cNvSpPr>
          <p:nvPr>
            <p:ph type="title"/>
          </p:nvPr>
        </p:nvSpPr>
        <p:spPr/>
        <p:txBody>
          <a:bodyPr/>
          <a:lstStyle/>
          <a:p>
            <a:r>
              <a:rPr lang="en-US" dirty="0"/>
              <a:t>Model formatting   </a:t>
            </a:r>
          </a:p>
        </p:txBody>
      </p:sp>
      <p:sp>
        <p:nvSpPr>
          <p:cNvPr id="4" name="TextBox 3">
            <a:extLst>
              <a:ext uri="{FF2B5EF4-FFF2-40B4-BE49-F238E27FC236}">
                <a16:creationId xmlns:a16="http://schemas.microsoft.com/office/drawing/2014/main" id="{D5C770E2-16E0-1242-90CF-ED33DE5C3D01}"/>
              </a:ext>
            </a:extLst>
          </p:cNvPr>
          <p:cNvSpPr txBox="1"/>
          <p:nvPr/>
        </p:nvSpPr>
        <p:spPr>
          <a:xfrm>
            <a:off x="4101353" y="1116106"/>
            <a:ext cx="184731" cy="369332"/>
          </a:xfrm>
          <a:prstGeom prst="rect">
            <a:avLst/>
          </a:prstGeom>
          <a:noFill/>
        </p:spPr>
        <p:txBody>
          <a:bodyPr wrap="none" rtlCol="0">
            <a:spAutoFit/>
          </a:bodyPr>
          <a:lstStyle/>
          <a:p>
            <a:endParaRPr lang="en-US" dirty="0"/>
          </a:p>
        </p:txBody>
      </p:sp>
      <p:grpSp>
        <p:nvGrpSpPr>
          <p:cNvPr id="15" name="Group 14">
            <a:extLst>
              <a:ext uri="{FF2B5EF4-FFF2-40B4-BE49-F238E27FC236}">
                <a16:creationId xmlns:a16="http://schemas.microsoft.com/office/drawing/2014/main" id="{CECB0FDF-7ECD-CD40-9954-3B1758A1F6B8}"/>
              </a:ext>
            </a:extLst>
          </p:cNvPr>
          <p:cNvGrpSpPr/>
          <p:nvPr/>
        </p:nvGrpSpPr>
        <p:grpSpPr>
          <a:xfrm>
            <a:off x="632009" y="3042261"/>
            <a:ext cx="10320526" cy="1591952"/>
            <a:chOff x="594402" y="1544787"/>
            <a:chExt cx="10320526" cy="1591952"/>
          </a:xfrm>
        </p:grpSpPr>
        <p:pic>
          <p:nvPicPr>
            <p:cNvPr id="1026" name="Picture 2" descr="ONNX expansion speeds AI development - Engineering at Meta">
              <a:extLst>
                <a:ext uri="{FF2B5EF4-FFF2-40B4-BE49-F238E27FC236}">
                  <a16:creationId xmlns:a16="http://schemas.microsoft.com/office/drawing/2014/main" id="{F18A19F0-F492-9B4A-A06C-1109F0BCF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67" t="32060" r="18564" b="32846"/>
            <a:stretch/>
          </p:blipFill>
          <p:spPr bwMode="auto">
            <a:xfrm>
              <a:off x="8439271" y="2288507"/>
              <a:ext cx="2105265" cy="70175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5061163F-BEFA-984B-B4B1-42D762A067B0}"/>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92528A5-6CAA-5942-8897-5552BA31F562}"/>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O</a:t>
              </a:r>
              <a:r>
                <a:rPr lang="en-GB" sz="2000" i="0" u="none" strike="noStrike" dirty="0">
                  <a:solidFill>
                    <a:srgbClr val="1A1A1A"/>
                  </a:solidFill>
                  <a:effectLst/>
                  <a:latin typeface="Lato" panose="020F0502020204030203" pitchFamily="34" charset="0"/>
                </a:rPr>
                <a:t>pen format built to represent machine learning models</a:t>
              </a:r>
            </a:p>
            <a:p>
              <a:pPr algn="just"/>
              <a:r>
                <a:rPr lang="en-GB" sz="2000" dirty="0">
                  <a:solidFill>
                    <a:srgbClr val="1A1A1A"/>
                  </a:solidFill>
                  <a:latin typeface="Lato" panose="020F0502020204030203" pitchFamily="34" charset="0"/>
                </a:rPr>
                <a:t>used to share networks between devices and framework</a:t>
              </a:r>
              <a:endParaRPr lang="en-US" sz="2000" dirty="0">
                <a:solidFill>
                  <a:schemeClr val="bg2">
                    <a:lumMod val="50000"/>
                  </a:schemeClr>
                </a:solidFill>
                <a:latin typeface="Nexa-Light" panose="01000000000000000000" pitchFamily="2" charset="0"/>
              </a:endParaRPr>
            </a:p>
          </p:txBody>
        </p:sp>
        <p:sp>
          <p:nvSpPr>
            <p:cNvPr id="20" name="TextBox 19">
              <a:extLst>
                <a:ext uri="{FF2B5EF4-FFF2-40B4-BE49-F238E27FC236}">
                  <a16:creationId xmlns:a16="http://schemas.microsoft.com/office/drawing/2014/main" id="{E11D0BE6-608D-C547-B8A4-73DCD8F4EE7A}"/>
                </a:ext>
              </a:extLst>
            </p:cNvPr>
            <p:cNvSpPr txBox="1"/>
            <p:nvPr/>
          </p:nvSpPr>
          <p:spPr>
            <a:xfrm>
              <a:off x="594402" y="1544787"/>
              <a:ext cx="2957983" cy="461665"/>
            </a:xfrm>
            <a:prstGeom prst="rect">
              <a:avLst/>
            </a:prstGeom>
            <a:noFill/>
          </p:spPr>
          <p:txBody>
            <a:bodyPr wrap="square" rtlCol="0">
              <a:spAutoFit/>
            </a:bodyPr>
            <a:lstStyle/>
            <a:p>
              <a:r>
                <a:rPr lang="en-US" sz="2400" dirty="0">
                  <a:solidFill>
                    <a:srgbClr val="0DC0FF"/>
                  </a:solidFill>
                </a:rPr>
                <a:t>ONNX </a:t>
              </a:r>
            </a:p>
          </p:txBody>
        </p:sp>
      </p:grpSp>
      <p:grpSp>
        <p:nvGrpSpPr>
          <p:cNvPr id="23" name="Group 22">
            <a:extLst>
              <a:ext uri="{FF2B5EF4-FFF2-40B4-BE49-F238E27FC236}">
                <a16:creationId xmlns:a16="http://schemas.microsoft.com/office/drawing/2014/main" id="{EE51E0F0-CB38-BD4C-AE80-3D5FE3F323F8}"/>
              </a:ext>
            </a:extLst>
          </p:cNvPr>
          <p:cNvGrpSpPr/>
          <p:nvPr/>
        </p:nvGrpSpPr>
        <p:grpSpPr>
          <a:xfrm>
            <a:off x="664687" y="4683455"/>
            <a:ext cx="10320526" cy="1591952"/>
            <a:chOff x="594402" y="1544787"/>
            <a:chExt cx="10320526" cy="1591952"/>
          </a:xfrm>
        </p:grpSpPr>
        <p:sp>
          <p:nvSpPr>
            <p:cNvPr id="25" name="Rounded Rectangle 24">
              <a:extLst>
                <a:ext uri="{FF2B5EF4-FFF2-40B4-BE49-F238E27FC236}">
                  <a16:creationId xmlns:a16="http://schemas.microsoft.com/office/drawing/2014/main" id="{3B620199-2573-0E4B-A63B-D15C3B344EB2}"/>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3CE0A6E-E7C1-3243-8424-A13BFAF47B52}"/>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Nvidia’s GPU-only format that optimises the networks for the hardware where it is being deployed </a:t>
              </a:r>
              <a:endParaRPr lang="en-US" sz="2000" dirty="0">
                <a:solidFill>
                  <a:schemeClr val="bg2">
                    <a:lumMod val="50000"/>
                  </a:schemeClr>
                </a:solidFill>
                <a:latin typeface="Nexa-Light" panose="01000000000000000000" pitchFamily="2" charset="0"/>
              </a:endParaRPr>
            </a:p>
          </p:txBody>
        </p:sp>
        <p:sp>
          <p:nvSpPr>
            <p:cNvPr id="27" name="TextBox 26">
              <a:extLst>
                <a:ext uri="{FF2B5EF4-FFF2-40B4-BE49-F238E27FC236}">
                  <a16:creationId xmlns:a16="http://schemas.microsoft.com/office/drawing/2014/main" id="{33382E0C-A97D-2046-BA58-72C9F7EEE9DF}"/>
                </a:ext>
              </a:extLst>
            </p:cNvPr>
            <p:cNvSpPr txBox="1"/>
            <p:nvPr/>
          </p:nvSpPr>
          <p:spPr>
            <a:xfrm>
              <a:off x="594402" y="1544787"/>
              <a:ext cx="2957983" cy="461665"/>
            </a:xfrm>
            <a:prstGeom prst="rect">
              <a:avLst/>
            </a:prstGeom>
            <a:noFill/>
          </p:spPr>
          <p:txBody>
            <a:bodyPr wrap="square" rtlCol="0">
              <a:spAutoFit/>
            </a:bodyPr>
            <a:lstStyle/>
            <a:p>
              <a:r>
                <a:rPr lang="en-US" sz="2400" dirty="0" err="1">
                  <a:solidFill>
                    <a:srgbClr val="0DC0FF"/>
                  </a:solidFill>
                </a:rPr>
                <a:t>TensorRT</a:t>
              </a:r>
              <a:r>
                <a:rPr lang="en-US" sz="2400" dirty="0">
                  <a:solidFill>
                    <a:srgbClr val="0DC0FF"/>
                  </a:solidFill>
                </a:rPr>
                <a:t> </a:t>
              </a:r>
            </a:p>
          </p:txBody>
        </p:sp>
      </p:grpSp>
      <p:grpSp>
        <p:nvGrpSpPr>
          <p:cNvPr id="28" name="Group 27">
            <a:extLst>
              <a:ext uri="{FF2B5EF4-FFF2-40B4-BE49-F238E27FC236}">
                <a16:creationId xmlns:a16="http://schemas.microsoft.com/office/drawing/2014/main" id="{100601B3-C5B2-2544-94C6-BE9EB9D5C7D8}"/>
              </a:ext>
            </a:extLst>
          </p:cNvPr>
          <p:cNvGrpSpPr/>
          <p:nvPr/>
        </p:nvGrpSpPr>
        <p:grpSpPr>
          <a:xfrm>
            <a:off x="599331" y="1392210"/>
            <a:ext cx="10320526" cy="1591952"/>
            <a:chOff x="594402" y="1544787"/>
            <a:chExt cx="10320526" cy="1591952"/>
          </a:xfrm>
        </p:grpSpPr>
        <p:sp>
          <p:nvSpPr>
            <p:cNvPr id="30" name="Rounded Rectangle 29">
              <a:extLst>
                <a:ext uri="{FF2B5EF4-FFF2-40B4-BE49-F238E27FC236}">
                  <a16:creationId xmlns:a16="http://schemas.microsoft.com/office/drawing/2014/main" id="{4B053553-2E75-804D-8CFB-3B8F9EC2FE61}"/>
                </a:ext>
              </a:extLst>
            </p:cNvPr>
            <p:cNvSpPr/>
            <p:nvPr/>
          </p:nvSpPr>
          <p:spPr>
            <a:xfrm>
              <a:off x="659758" y="2104937"/>
              <a:ext cx="10255170" cy="1031802"/>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2E0FCC1-7AA1-3D48-BB7C-BB23A4B87A64}"/>
                </a:ext>
              </a:extLst>
            </p:cNvPr>
            <p:cNvSpPr txBox="1"/>
            <p:nvPr/>
          </p:nvSpPr>
          <p:spPr>
            <a:xfrm>
              <a:off x="853463" y="2257682"/>
              <a:ext cx="7322653" cy="707886"/>
            </a:xfrm>
            <a:prstGeom prst="rect">
              <a:avLst/>
            </a:prstGeom>
            <a:noFill/>
          </p:spPr>
          <p:txBody>
            <a:bodyPr wrap="square" rtlCol="0">
              <a:spAutoFit/>
            </a:bodyPr>
            <a:lstStyle/>
            <a:p>
              <a:pPr algn="just"/>
              <a:r>
                <a:rPr lang="en-GB" sz="2000" dirty="0">
                  <a:solidFill>
                    <a:srgbClr val="1A1A1A"/>
                  </a:solidFill>
                  <a:latin typeface="Lato" panose="020F0502020204030203" pitchFamily="34" charset="0"/>
                </a:rPr>
                <a:t>Native formats of the libraries used to train and deploy AI solutions. </a:t>
              </a:r>
              <a:endParaRPr lang="en-US" sz="2000" dirty="0">
                <a:solidFill>
                  <a:schemeClr val="bg2">
                    <a:lumMod val="50000"/>
                  </a:schemeClr>
                </a:solidFill>
                <a:latin typeface="Nexa-Light" panose="01000000000000000000" pitchFamily="2" charset="0"/>
              </a:endParaRPr>
            </a:p>
          </p:txBody>
        </p:sp>
        <p:sp>
          <p:nvSpPr>
            <p:cNvPr id="32" name="TextBox 31">
              <a:extLst>
                <a:ext uri="{FF2B5EF4-FFF2-40B4-BE49-F238E27FC236}">
                  <a16:creationId xmlns:a16="http://schemas.microsoft.com/office/drawing/2014/main" id="{09CDDB1A-0644-DA4F-9656-C8B9E8DE38F9}"/>
                </a:ext>
              </a:extLst>
            </p:cNvPr>
            <p:cNvSpPr txBox="1"/>
            <p:nvPr/>
          </p:nvSpPr>
          <p:spPr>
            <a:xfrm>
              <a:off x="594402" y="1544787"/>
              <a:ext cx="2957983" cy="461665"/>
            </a:xfrm>
            <a:prstGeom prst="rect">
              <a:avLst/>
            </a:prstGeom>
            <a:noFill/>
          </p:spPr>
          <p:txBody>
            <a:bodyPr wrap="square" rtlCol="0">
              <a:spAutoFit/>
            </a:bodyPr>
            <a:lstStyle/>
            <a:p>
              <a:r>
                <a:rPr lang="en-US" sz="2400" dirty="0" err="1">
                  <a:solidFill>
                    <a:srgbClr val="0DC0FF"/>
                  </a:solidFill>
                </a:rPr>
                <a:t>Pytorch</a:t>
              </a:r>
              <a:r>
                <a:rPr lang="en-US" sz="2400" dirty="0">
                  <a:solidFill>
                    <a:srgbClr val="0DC0FF"/>
                  </a:solidFill>
                </a:rPr>
                <a:t>/</a:t>
              </a:r>
              <a:r>
                <a:rPr lang="en-US" sz="2400" dirty="0" err="1">
                  <a:solidFill>
                    <a:srgbClr val="0DC0FF"/>
                  </a:solidFill>
                </a:rPr>
                <a:t>Tensorflow</a:t>
              </a:r>
              <a:endParaRPr lang="en-US" sz="2400" dirty="0">
                <a:solidFill>
                  <a:srgbClr val="0DC0FF"/>
                </a:solidFill>
              </a:endParaRPr>
            </a:p>
          </p:txBody>
        </p:sp>
      </p:grpSp>
      <p:pic>
        <p:nvPicPr>
          <p:cNvPr id="1028" name="Picture 4" descr="PyTorch vs TensorFlow, Top Machine Learning Frameworks Comparison">
            <a:extLst>
              <a:ext uri="{FF2B5EF4-FFF2-40B4-BE49-F238E27FC236}">
                <a16:creationId xmlns:a16="http://schemas.microsoft.com/office/drawing/2014/main" id="{20856EFB-3435-264D-802A-5F041A784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4464" y="2081711"/>
            <a:ext cx="1155448" cy="773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Speed Up Deep Learning Inference Using TensorRT | NVIDIA Technical  Blog">
            <a:extLst>
              <a:ext uri="{FF2B5EF4-FFF2-40B4-BE49-F238E27FC236}">
                <a16:creationId xmlns:a16="http://schemas.microsoft.com/office/drawing/2014/main" id="{E3D58A7B-F991-0545-AB66-B0EA88A6E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954" y="5157157"/>
            <a:ext cx="1931112" cy="120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15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7D23-1399-4D4A-B82D-7C524D56C2A8}"/>
              </a:ext>
            </a:extLst>
          </p:cNvPr>
          <p:cNvSpPr>
            <a:spLocks noGrp="1"/>
          </p:cNvSpPr>
          <p:nvPr>
            <p:ph type="title"/>
          </p:nvPr>
        </p:nvSpPr>
        <p:spPr/>
        <p:txBody>
          <a:bodyPr/>
          <a:lstStyle/>
          <a:p>
            <a:r>
              <a:rPr lang="en-US" dirty="0"/>
              <a:t>Nvidia Jetson inference </a:t>
            </a:r>
          </a:p>
        </p:txBody>
      </p:sp>
      <p:pic>
        <p:nvPicPr>
          <p:cNvPr id="3074" name="Picture 2">
            <a:extLst>
              <a:ext uri="{FF2B5EF4-FFF2-40B4-BE49-F238E27FC236}">
                <a16:creationId xmlns:a16="http://schemas.microsoft.com/office/drawing/2014/main" id="{4F9B906B-C24B-584C-B308-6470261269F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9644" y="1615190"/>
            <a:ext cx="68199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665688EE-E083-1846-98BB-70B3D91E225C}"/>
              </a:ext>
            </a:extLst>
          </p:cNvPr>
          <p:cNvSpPr/>
          <p:nvPr/>
        </p:nvSpPr>
        <p:spPr>
          <a:xfrm>
            <a:off x="913151" y="3927669"/>
            <a:ext cx="10040471" cy="2323756"/>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E931C83F-B6A7-2042-96D4-58A4E7970F97}"/>
              </a:ext>
            </a:extLst>
          </p:cNvPr>
          <p:cNvSpPr txBox="1">
            <a:spLocks/>
          </p:cNvSpPr>
          <p:nvPr/>
        </p:nvSpPr>
        <p:spPr>
          <a:xfrm>
            <a:off x="1045380" y="4115623"/>
            <a:ext cx="9693089" cy="213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000" dirty="0"/>
              <a:t>GitHub repository developed by Nvidia with extensive tutorials and documentation regarding the deployment of AI in Jetson platforms.</a:t>
            </a:r>
          </a:p>
          <a:p>
            <a:pPr marL="457200" indent="-457200" algn="just">
              <a:buFont typeface="+mj-lt"/>
              <a:buAutoNum type="arabicPeriod"/>
            </a:pPr>
            <a:r>
              <a:rPr lang="en-US" sz="2000" dirty="0"/>
              <a:t>AI Courses are provided through video tutorials, along with code explanations. </a:t>
            </a:r>
          </a:p>
          <a:p>
            <a:pPr marL="457200" indent="-457200" algn="just">
              <a:buFont typeface="+mj-lt"/>
              <a:buAutoNum type="arabicPeriod"/>
            </a:pPr>
            <a:r>
              <a:rPr lang="en-US" sz="2000" dirty="0"/>
              <a:t>Several off-the-shelf CV models can be found there along with an extensive collection of scripts that can be used to retrain them and deploy them using hardware acceleration. </a:t>
            </a:r>
          </a:p>
        </p:txBody>
      </p:sp>
    </p:spTree>
    <p:extLst>
      <p:ext uri="{BB962C8B-B14F-4D97-AF65-F5344CB8AC3E}">
        <p14:creationId xmlns:p14="http://schemas.microsoft.com/office/powerpoint/2010/main" val="142861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A782-4BB7-824E-8E42-EDA91E48205A}"/>
              </a:ext>
            </a:extLst>
          </p:cNvPr>
          <p:cNvSpPr>
            <a:spLocks noGrp="1"/>
          </p:cNvSpPr>
          <p:nvPr>
            <p:ph type="title"/>
          </p:nvPr>
        </p:nvSpPr>
        <p:spPr/>
        <p:txBody>
          <a:bodyPr/>
          <a:lstStyle/>
          <a:p>
            <a:r>
              <a:rPr lang="en-US" dirty="0"/>
              <a:t>What If the network doesn’t suit our needs?</a:t>
            </a:r>
          </a:p>
        </p:txBody>
      </p:sp>
      <p:sp>
        <p:nvSpPr>
          <p:cNvPr id="3" name="Content Placeholder 2">
            <a:extLst>
              <a:ext uri="{FF2B5EF4-FFF2-40B4-BE49-F238E27FC236}">
                <a16:creationId xmlns:a16="http://schemas.microsoft.com/office/drawing/2014/main" id="{76A8D66B-23FF-BA4B-9B70-E84BEBEB6A2A}"/>
              </a:ext>
            </a:extLst>
          </p:cNvPr>
          <p:cNvSpPr>
            <a:spLocks noGrp="1"/>
          </p:cNvSpPr>
          <p:nvPr>
            <p:ph idx="1"/>
          </p:nvPr>
        </p:nvSpPr>
        <p:spPr/>
        <p:txBody>
          <a:bodyPr/>
          <a:lstStyle/>
          <a:p>
            <a:pPr algn="just"/>
            <a:r>
              <a:rPr lang="en-US" dirty="0"/>
              <a:t>We have several networks that cover some of the most common problems but are not practical (for example too many classes, not the database we expect to use </a:t>
            </a:r>
            <a:r>
              <a:rPr lang="en-US" dirty="0" err="1"/>
              <a:t>etc</a:t>
            </a:r>
            <a:r>
              <a:rPr lang="en-US" dirty="0"/>
              <a:t>)</a:t>
            </a:r>
          </a:p>
          <a:p>
            <a:pPr algn="just"/>
            <a:endParaRPr lang="en-US" dirty="0"/>
          </a:p>
        </p:txBody>
      </p:sp>
      <p:graphicFrame>
        <p:nvGraphicFramePr>
          <p:cNvPr id="4" name="Table 4">
            <a:extLst>
              <a:ext uri="{FF2B5EF4-FFF2-40B4-BE49-F238E27FC236}">
                <a16:creationId xmlns:a16="http://schemas.microsoft.com/office/drawing/2014/main" id="{B641C314-5211-6D4F-A0E5-FD0A8F64DADC}"/>
              </a:ext>
            </a:extLst>
          </p:cNvPr>
          <p:cNvGraphicFramePr>
            <a:graphicFrameLocks noGrp="1"/>
          </p:cNvGraphicFramePr>
          <p:nvPr>
            <p:extLst>
              <p:ext uri="{D42A27DB-BD31-4B8C-83A1-F6EECF244321}">
                <p14:modId xmlns:p14="http://schemas.microsoft.com/office/powerpoint/2010/main" val="882147615"/>
              </p:ext>
            </p:extLst>
          </p:nvPr>
        </p:nvGraphicFramePr>
        <p:xfrm>
          <a:off x="1207540" y="3957536"/>
          <a:ext cx="4658898" cy="1543852"/>
        </p:xfrm>
        <a:graphic>
          <a:graphicData uri="http://schemas.openxmlformats.org/drawingml/2006/table">
            <a:tbl>
              <a:tblPr firstRow="1" bandRow="1">
                <a:tableStyleId>{5C22544A-7EE6-4342-B048-85BDC9FD1C3A}</a:tableStyleId>
              </a:tblPr>
              <a:tblGrid>
                <a:gridCol w="2329449">
                  <a:extLst>
                    <a:ext uri="{9D8B030D-6E8A-4147-A177-3AD203B41FA5}">
                      <a16:colId xmlns:a16="http://schemas.microsoft.com/office/drawing/2014/main" val="2428639505"/>
                    </a:ext>
                  </a:extLst>
                </a:gridCol>
                <a:gridCol w="2329449">
                  <a:extLst>
                    <a:ext uri="{9D8B030D-6E8A-4147-A177-3AD203B41FA5}">
                      <a16:colId xmlns:a16="http://schemas.microsoft.com/office/drawing/2014/main" val="2988768321"/>
                    </a:ext>
                  </a:extLst>
                </a:gridCol>
              </a:tblGrid>
              <a:tr h="404945">
                <a:tc>
                  <a:txBody>
                    <a:bodyPr/>
                    <a:lstStyle/>
                    <a:p>
                      <a:r>
                        <a:rPr lang="en-US" dirty="0"/>
                        <a:t>Network </a:t>
                      </a:r>
                    </a:p>
                  </a:txBody>
                  <a:tcPr/>
                </a:tc>
                <a:tc>
                  <a:txBody>
                    <a:bodyPr/>
                    <a:lstStyle/>
                    <a:p>
                      <a:r>
                        <a:rPr lang="en-US" dirty="0"/>
                        <a:t>Classes</a:t>
                      </a:r>
                    </a:p>
                  </a:txBody>
                  <a:tcPr/>
                </a:tc>
                <a:extLst>
                  <a:ext uri="{0D108BD9-81ED-4DB2-BD59-A6C34878D82A}">
                    <a16:rowId xmlns:a16="http://schemas.microsoft.com/office/drawing/2014/main" val="1463726419"/>
                  </a:ext>
                </a:extLst>
              </a:tr>
              <a:tr h="4049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kern="1200" dirty="0">
                          <a:solidFill>
                            <a:schemeClr val="dk1"/>
                          </a:solidFill>
                          <a:effectLst/>
                          <a:latin typeface="+mn-lt"/>
                          <a:ea typeface="+mn-ea"/>
                          <a:cs typeface="+mn-cs"/>
                        </a:rPr>
                        <a:t>SSD-Mobilenet-v2</a:t>
                      </a:r>
                      <a:endParaRPr lang="en-US" dirty="0"/>
                    </a:p>
                  </a:txBody>
                  <a:tcPr/>
                </a:tc>
                <a:tc>
                  <a:txBody>
                    <a:bodyPr/>
                    <a:lstStyle/>
                    <a:p>
                      <a:r>
                        <a:rPr lang="en-GB" sz="1800" b="0" i="0" u="none" strike="noStrike" kern="1200" dirty="0">
                          <a:solidFill>
                            <a:schemeClr val="dk1"/>
                          </a:solidFill>
                          <a:effectLst/>
                          <a:latin typeface="+mn-lt"/>
                          <a:ea typeface="+mn-ea"/>
                          <a:cs typeface="+mn-cs"/>
                        </a:rPr>
                        <a:t>91 (</a:t>
                      </a:r>
                      <a:r>
                        <a:rPr lang="en-GB" sz="1800" b="0" i="0" u="none" strike="noStrike" kern="1200" dirty="0">
                          <a:solidFill>
                            <a:schemeClr val="dk1"/>
                          </a:solidFill>
                          <a:effectLst/>
                          <a:latin typeface="+mn-lt"/>
                          <a:ea typeface="+mn-ea"/>
                          <a:cs typeface="+mn-cs"/>
                          <a:hlinkClick r:id="rId2"/>
                        </a:rPr>
                        <a:t>COCO classes</a:t>
                      </a:r>
                      <a:r>
                        <a:rPr lang="en-GB" sz="1800" b="0"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7766116"/>
                  </a:ext>
                </a:extLst>
              </a:tr>
              <a:tr h="733962">
                <a:tc>
                  <a:txBody>
                    <a:bodyPr/>
                    <a:lstStyle/>
                    <a:p>
                      <a:r>
                        <a:rPr lang="en-GB" dirty="0">
                          <a:effectLst/>
                        </a:rPr>
                        <a:t>Detect Net-COCO-Airplane</a:t>
                      </a:r>
                    </a:p>
                  </a:txBody>
                  <a:tcPr marL="123825" marR="123825" marT="57150" marB="57150" anchor="ctr"/>
                </a:tc>
                <a:tc>
                  <a:txBody>
                    <a:bodyPr/>
                    <a:lstStyle/>
                    <a:p>
                      <a:r>
                        <a:rPr lang="en-US" dirty="0"/>
                        <a:t>Airplanes</a:t>
                      </a:r>
                    </a:p>
                  </a:txBody>
                  <a:tcPr/>
                </a:tc>
                <a:extLst>
                  <a:ext uri="{0D108BD9-81ED-4DB2-BD59-A6C34878D82A}">
                    <a16:rowId xmlns:a16="http://schemas.microsoft.com/office/drawing/2014/main" val="2161675512"/>
                  </a:ext>
                </a:extLst>
              </a:tr>
            </a:tbl>
          </a:graphicData>
        </a:graphic>
      </p:graphicFrame>
      <p:sp>
        <p:nvSpPr>
          <p:cNvPr id="7" name="Rounded Rectangle 6">
            <a:extLst>
              <a:ext uri="{FF2B5EF4-FFF2-40B4-BE49-F238E27FC236}">
                <a16:creationId xmlns:a16="http://schemas.microsoft.com/office/drawing/2014/main" id="{C011615D-D1BD-3D4E-AD20-605EBE1CDCF1}"/>
              </a:ext>
            </a:extLst>
          </p:cNvPr>
          <p:cNvSpPr/>
          <p:nvPr/>
        </p:nvSpPr>
        <p:spPr>
          <a:xfrm>
            <a:off x="1019331" y="3719772"/>
            <a:ext cx="5076669" cy="204547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5D851E-67EA-4B4B-8C47-763C82698DD6}"/>
              </a:ext>
            </a:extLst>
          </p:cNvPr>
          <p:cNvSpPr txBox="1"/>
          <p:nvPr/>
        </p:nvSpPr>
        <p:spPr>
          <a:xfrm>
            <a:off x="838200" y="3350440"/>
            <a:ext cx="1399101" cy="369332"/>
          </a:xfrm>
          <a:prstGeom prst="rect">
            <a:avLst/>
          </a:prstGeom>
          <a:noFill/>
        </p:spPr>
        <p:txBody>
          <a:bodyPr wrap="none" rtlCol="0">
            <a:spAutoFit/>
          </a:bodyPr>
          <a:lstStyle/>
          <a:p>
            <a:r>
              <a:rPr lang="en-US" dirty="0">
                <a:solidFill>
                  <a:schemeClr val="accent6"/>
                </a:solidFill>
              </a:rPr>
              <a:t>Off the shelf</a:t>
            </a:r>
          </a:p>
        </p:txBody>
      </p:sp>
      <p:sp>
        <p:nvSpPr>
          <p:cNvPr id="10" name="Rounded Rectangle 9">
            <a:extLst>
              <a:ext uri="{FF2B5EF4-FFF2-40B4-BE49-F238E27FC236}">
                <a16:creationId xmlns:a16="http://schemas.microsoft.com/office/drawing/2014/main" id="{57C76795-EB41-434E-A417-05300240B4C2}"/>
              </a:ext>
            </a:extLst>
          </p:cNvPr>
          <p:cNvSpPr/>
          <p:nvPr/>
        </p:nvSpPr>
        <p:spPr>
          <a:xfrm>
            <a:off x="6616532" y="3719772"/>
            <a:ext cx="4737268" cy="2045474"/>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E2A4E7-8169-DF4C-8DBF-D64D5788AC61}"/>
              </a:ext>
            </a:extLst>
          </p:cNvPr>
          <p:cNvSpPr txBox="1"/>
          <p:nvPr/>
        </p:nvSpPr>
        <p:spPr>
          <a:xfrm>
            <a:off x="6435401" y="3350440"/>
            <a:ext cx="1003480" cy="369332"/>
          </a:xfrm>
          <a:prstGeom prst="rect">
            <a:avLst/>
          </a:prstGeom>
          <a:noFill/>
        </p:spPr>
        <p:txBody>
          <a:bodyPr wrap="none" rtlCol="0">
            <a:spAutoFit/>
          </a:bodyPr>
          <a:lstStyle/>
          <a:p>
            <a:r>
              <a:rPr lang="en-US" dirty="0">
                <a:solidFill>
                  <a:schemeClr val="accent6"/>
                </a:solidFill>
              </a:rPr>
              <a:t>Our case</a:t>
            </a:r>
          </a:p>
        </p:txBody>
      </p:sp>
      <p:pic>
        <p:nvPicPr>
          <p:cNvPr id="13" name="Picture 12" descr="A picture containing text, sign, tree, outdoor&#10;&#10;Description automatically generated">
            <a:extLst>
              <a:ext uri="{FF2B5EF4-FFF2-40B4-BE49-F238E27FC236}">
                <a16:creationId xmlns:a16="http://schemas.microsoft.com/office/drawing/2014/main" id="{98BA8696-11C8-9840-9106-A3DEBE40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141" y="3957536"/>
            <a:ext cx="1532302" cy="1532302"/>
          </a:xfrm>
          <a:prstGeom prst="rect">
            <a:avLst/>
          </a:prstGeom>
        </p:spPr>
      </p:pic>
      <p:sp>
        <p:nvSpPr>
          <p:cNvPr id="14" name="Content Placeholder 2">
            <a:extLst>
              <a:ext uri="{FF2B5EF4-FFF2-40B4-BE49-F238E27FC236}">
                <a16:creationId xmlns:a16="http://schemas.microsoft.com/office/drawing/2014/main" id="{4D177F6E-0600-B946-A3AC-34EAB7902B8F}"/>
              </a:ext>
            </a:extLst>
          </p:cNvPr>
          <p:cNvSpPr txBox="1">
            <a:spLocks/>
          </p:cNvSpPr>
          <p:nvPr/>
        </p:nvSpPr>
        <p:spPr>
          <a:xfrm>
            <a:off x="7842211" y="4137904"/>
            <a:ext cx="3626370" cy="993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5" name="Content Placeholder 2">
            <a:extLst>
              <a:ext uri="{FF2B5EF4-FFF2-40B4-BE49-F238E27FC236}">
                <a16:creationId xmlns:a16="http://schemas.microsoft.com/office/drawing/2014/main" id="{F7731572-DE40-0D48-A88A-AD7B25C0F227}"/>
              </a:ext>
            </a:extLst>
          </p:cNvPr>
          <p:cNvSpPr txBox="1">
            <a:spLocks/>
          </p:cNvSpPr>
          <p:nvPr/>
        </p:nvSpPr>
        <p:spPr>
          <a:xfrm>
            <a:off x="8650574" y="4381622"/>
            <a:ext cx="2096700" cy="749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Up to 39 classes of traffic signs  </a:t>
            </a:r>
          </a:p>
          <a:p>
            <a:pPr algn="just"/>
            <a:endParaRPr lang="en-US" dirty="0"/>
          </a:p>
        </p:txBody>
      </p:sp>
    </p:spTree>
    <p:extLst>
      <p:ext uri="{BB962C8B-B14F-4D97-AF65-F5344CB8AC3E}">
        <p14:creationId xmlns:p14="http://schemas.microsoft.com/office/powerpoint/2010/main" val="199164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DF744-BD35-C640-9E5E-99C978622B49}"/>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CEA9FD64-35AB-954C-B2CF-0F89FD641733}"/>
              </a:ext>
            </a:extLst>
          </p:cNvPr>
          <p:cNvSpPr>
            <a:spLocks noGrp="1"/>
          </p:cNvSpPr>
          <p:nvPr>
            <p:ph idx="1"/>
          </p:nvPr>
        </p:nvSpPr>
        <p:spPr/>
        <p:txBody>
          <a:bodyPr>
            <a:normAutofit/>
          </a:bodyPr>
          <a:lstStyle/>
          <a:p>
            <a:pPr marL="0" indent="0" algn="just">
              <a:buNone/>
            </a:pPr>
            <a:r>
              <a:rPr lang="en-US" sz="2000" dirty="0"/>
              <a:t>”</a:t>
            </a:r>
            <a:r>
              <a:rPr lang="en-GB" sz="2000" dirty="0"/>
              <a:t>In transfer learning, we first train a base network on a base dataset and task, then repurpose the learned features or transfer them to a second target network to be trained on a target dataset and task. This process will tend to work if the features are general, meaning suitable to both base and target tasks, instead of specific to the base task.</a:t>
            </a:r>
            <a:r>
              <a:rPr lang="en-US" sz="2000" dirty="0"/>
              <a:t>”</a:t>
            </a:r>
          </a:p>
        </p:txBody>
      </p:sp>
      <p:sp>
        <p:nvSpPr>
          <p:cNvPr id="10" name="Content Placeholder 2">
            <a:extLst>
              <a:ext uri="{FF2B5EF4-FFF2-40B4-BE49-F238E27FC236}">
                <a16:creationId xmlns:a16="http://schemas.microsoft.com/office/drawing/2014/main" id="{454201C2-FC5F-004D-9232-BD315D9FC6BD}"/>
              </a:ext>
            </a:extLst>
          </p:cNvPr>
          <p:cNvSpPr txBox="1">
            <a:spLocks/>
          </p:cNvSpPr>
          <p:nvPr/>
        </p:nvSpPr>
        <p:spPr>
          <a:xfrm>
            <a:off x="7842211" y="3657260"/>
            <a:ext cx="3626370" cy="993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grpSp>
        <p:nvGrpSpPr>
          <p:cNvPr id="21" name="Group 20">
            <a:extLst>
              <a:ext uri="{FF2B5EF4-FFF2-40B4-BE49-F238E27FC236}">
                <a16:creationId xmlns:a16="http://schemas.microsoft.com/office/drawing/2014/main" id="{0829C57D-D30A-B744-8833-E863E14F90AC}"/>
              </a:ext>
            </a:extLst>
          </p:cNvPr>
          <p:cNvGrpSpPr/>
          <p:nvPr/>
        </p:nvGrpSpPr>
        <p:grpSpPr>
          <a:xfrm>
            <a:off x="1734809" y="3153451"/>
            <a:ext cx="8722382" cy="2286054"/>
            <a:chOff x="829458" y="3153452"/>
            <a:chExt cx="8722382" cy="2286054"/>
          </a:xfrm>
        </p:grpSpPr>
        <p:pic>
          <p:nvPicPr>
            <p:cNvPr id="1026" name="Picture 2" descr="YOLO Object Detection with OpenCV and Python | by Arun Ponnusamy | Towards  Data Science">
              <a:extLst>
                <a:ext uri="{FF2B5EF4-FFF2-40B4-BE49-F238E27FC236}">
                  <a16:creationId xmlns:a16="http://schemas.microsoft.com/office/drawing/2014/main" id="{C6631A93-D897-014C-9C77-95FDBBF03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461" y="3679996"/>
              <a:ext cx="1580662" cy="158066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3AB3982D-86A2-8648-AF58-181415C04028}"/>
                </a:ext>
              </a:extLst>
            </p:cNvPr>
            <p:cNvSpPr/>
            <p:nvPr/>
          </p:nvSpPr>
          <p:spPr>
            <a:xfrm>
              <a:off x="1019332" y="3555649"/>
              <a:ext cx="2016945" cy="1883857"/>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54B9072-337F-0943-867D-5F851EA66BB7}"/>
                </a:ext>
              </a:extLst>
            </p:cNvPr>
            <p:cNvSpPr txBox="1"/>
            <p:nvPr/>
          </p:nvSpPr>
          <p:spPr>
            <a:xfrm>
              <a:off x="829458" y="3153452"/>
              <a:ext cx="1691553" cy="369332"/>
            </a:xfrm>
            <a:prstGeom prst="rect">
              <a:avLst/>
            </a:prstGeom>
            <a:noFill/>
          </p:spPr>
          <p:txBody>
            <a:bodyPr wrap="none" rtlCol="0">
              <a:spAutoFit/>
            </a:bodyPr>
            <a:lstStyle/>
            <a:p>
              <a:r>
                <a:rPr lang="en-US" dirty="0">
                  <a:solidFill>
                    <a:schemeClr val="accent6"/>
                  </a:solidFill>
                </a:rPr>
                <a:t>Original training</a:t>
              </a:r>
            </a:p>
          </p:txBody>
        </p:sp>
        <p:sp>
          <p:nvSpPr>
            <p:cNvPr id="7" name="Rounded Rectangle 6">
              <a:extLst>
                <a:ext uri="{FF2B5EF4-FFF2-40B4-BE49-F238E27FC236}">
                  <a16:creationId xmlns:a16="http://schemas.microsoft.com/office/drawing/2014/main" id="{160F33E1-752A-0D4B-9E82-9CC0C5977320}"/>
                </a:ext>
              </a:extLst>
            </p:cNvPr>
            <p:cNvSpPr/>
            <p:nvPr/>
          </p:nvSpPr>
          <p:spPr>
            <a:xfrm>
              <a:off x="7534895" y="3522784"/>
              <a:ext cx="2016945" cy="1916722"/>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21F9AF1-9603-EB49-9205-8529135CA21E}"/>
                </a:ext>
              </a:extLst>
            </p:cNvPr>
            <p:cNvSpPr txBox="1"/>
            <p:nvPr/>
          </p:nvSpPr>
          <p:spPr>
            <a:xfrm>
              <a:off x="7384417" y="3174934"/>
              <a:ext cx="1817677" cy="369332"/>
            </a:xfrm>
            <a:prstGeom prst="rect">
              <a:avLst/>
            </a:prstGeom>
            <a:noFill/>
          </p:spPr>
          <p:txBody>
            <a:bodyPr wrap="none" rtlCol="0">
              <a:spAutoFit/>
            </a:bodyPr>
            <a:lstStyle/>
            <a:p>
              <a:r>
                <a:rPr lang="en-US" dirty="0">
                  <a:solidFill>
                    <a:schemeClr val="accent6"/>
                  </a:solidFill>
                </a:rPr>
                <a:t>Adapted network</a:t>
              </a:r>
            </a:p>
          </p:txBody>
        </p:sp>
        <p:pic>
          <p:nvPicPr>
            <p:cNvPr id="9" name="Picture 8" descr="A picture containing text, sign, tree, outdoor&#10;&#10;Description automatically generated">
              <a:extLst>
                <a:ext uri="{FF2B5EF4-FFF2-40B4-BE49-F238E27FC236}">
                  <a16:creationId xmlns:a16="http://schemas.microsoft.com/office/drawing/2014/main" id="{FC0077B1-1166-3140-B08B-3E9E0E716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173" y="3679996"/>
              <a:ext cx="1580662" cy="1580662"/>
            </a:xfrm>
            <a:prstGeom prst="rect">
              <a:avLst/>
            </a:prstGeom>
          </p:spPr>
        </p:pic>
        <p:sp>
          <p:nvSpPr>
            <p:cNvPr id="13" name="Rounded Rectangle 12">
              <a:extLst>
                <a:ext uri="{FF2B5EF4-FFF2-40B4-BE49-F238E27FC236}">
                  <a16:creationId xmlns:a16="http://schemas.microsoft.com/office/drawing/2014/main" id="{B74612A7-3A28-3443-B476-610C2763F6A9}"/>
                </a:ext>
              </a:extLst>
            </p:cNvPr>
            <p:cNvSpPr/>
            <p:nvPr/>
          </p:nvSpPr>
          <p:spPr>
            <a:xfrm>
              <a:off x="3718032" y="3555649"/>
              <a:ext cx="2016945" cy="1883857"/>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D473881-7F54-6647-B37E-6742883EC8B7}"/>
                </a:ext>
              </a:extLst>
            </p:cNvPr>
            <p:cNvSpPr txBox="1"/>
            <p:nvPr/>
          </p:nvSpPr>
          <p:spPr>
            <a:xfrm>
              <a:off x="3603251" y="3177948"/>
              <a:ext cx="1824410" cy="369332"/>
            </a:xfrm>
            <a:prstGeom prst="rect">
              <a:avLst/>
            </a:prstGeom>
            <a:noFill/>
          </p:spPr>
          <p:txBody>
            <a:bodyPr wrap="none" rtlCol="0">
              <a:spAutoFit/>
            </a:bodyPr>
            <a:lstStyle/>
            <a:p>
              <a:r>
                <a:rPr lang="en-US" dirty="0">
                  <a:solidFill>
                    <a:schemeClr val="accent6"/>
                  </a:solidFill>
                </a:rPr>
                <a:t>Custom Database</a:t>
              </a:r>
            </a:p>
          </p:txBody>
        </p:sp>
        <p:cxnSp>
          <p:nvCxnSpPr>
            <p:cNvPr id="20" name="Straight Arrow Connector 19">
              <a:extLst>
                <a:ext uri="{FF2B5EF4-FFF2-40B4-BE49-F238E27FC236}">
                  <a16:creationId xmlns:a16="http://schemas.microsoft.com/office/drawing/2014/main" id="{9959404F-476C-C24E-95CA-39885B0D78F7}"/>
                </a:ext>
              </a:extLst>
            </p:cNvPr>
            <p:cNvCxnSpPr/>
            <p:nvPr/>
          </p:nvCxnSpPr>
          <p:spPr>
            <a:xfrm>
              <a:off x="6096000" y="4478215"/>
              <a:ext cx="1090246" cy="0"/>
            </a:xfrm>
            <a:prstGeom prst="straightConnector1">
              <a:avLst/>
            </a:prstGeom>
            <a:ln w="92075">
              <a:solidFill>
                <a:srgbClr val="0DC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A3857383-CD6C-CE42-A9DD-18633B88706F}"/>
              </a:ext>
            </a:extLst>
          </p:cNvPr>
          <p:cNvCxnSpPr/>
          <p:nvPr/>
        </p:nvCxnSpPr>
        <p:spPr>
          <a:xfrm>
            <a:off x="4296485" y="4223885"/>
            <a:ext cx="0" cy="508658"/>
          </a:xfrm>
          <a:prstGeom prst="line">
            <a:avLst/>
          </a:prstGeom>
          <a:ln w="73025">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42BA8E-5DC5-6649-AADD-DF0919413581}"/>
              </a:ext>
            </a:extLst>
          </p:cNvPr>
          <p:cNvCxnSpPr>
            <a:cxnSpLocks/>
          </p:cNvCxnSpPr>
          <p:nvPr/>
        </p:nvCxnSpPr>
        <p:spPr>
          <a:xfrm flipH="1">
            <a:off x="4047475" y="4478214"/>
            <a:ext cx="498020" cy="0"/>
          </a:xfrm>
          <a:prstGeom prst="line">
            <a:avLst/>
          </a:prstGeom>
          <a:ln w="73025">
            <a:solidFill>
              <a:srgbClr val="0DC0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C964AD2-715C-CF4C-AEF9-96478A81B42C}"/>
              </a:ext>
            </a:extLst>
          </p:cNvPr>
          <p:cNvPicPr>
            <a:picLocks noChangeAspect="1"/>
          </p:cNvPicPr>
          <p:nvPr/>
        </p:nvPicPr>
        <p:blipFill rotWithShape="1">
          <a:blip r:embed="rId4"/>
          <a:srcRect l="1529" t="1733" r="76257" b="76067"/>
          <a:stretch/>
        </p:blipFill>
        <p:spPr>
          <a:xfrm>
            <a:off x="8587052" y="3636596"/>
            <a:ext cx="1723331" cy="1721960"/>
          </a:xfrm>
          <a:prstGeom prst="rect">
            <a:avLst/>
          </a:prstGeom>
        </p:spPr>
      </p:pic>
    </p:spTree>
    <p:extLst>
      <p:ext uri="{BB962C8B-B14F-4D97-AF65-F5344CB8AC3E}">
        <p14:creationId xmlns:p14="http://schemas.microsoft.com/office/powerpoint/2010/main" val="64725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BCEE-E873-D64C-BF40-2CBB8FD52DD8}"/>
              </a:ext>
            </a:extLst>
          </p:cNvPr>
          <p:cNvSpPr>
            <a:spLocks noGrp="1"/>
          </p:cNvSpPr>
          <p:nvPr>
            <p:ph type="title"/>
          </p:nvPr>
        </p:nvSpPr>
        <p:spPr/>
        <p:txBody>
          <a:bodyPr/>
          <a:lstStyle/>
          <a:p>
            <a:r>
              <a:rPr lang="en-US" dirty="0"/>
              <a:t>Activity 2 Using jetson inference</a:t>
            </a:r>
          </a:p>
        </p:txBody>
      </p:sp>
      <p:sp>
        <p:nvSpPr>
          <p:cNvPr id="3" name="Content Placeholder 2">
            <a:extLst>
              <a:ext uri="{FF2B5EF4-FFF2-40B4-BE49-F238E27FC236}">
                <a16:creationId xmlns:a16="http://schemas.microsoft.com/office/drawing/2014/main" id="{DEB56ED6-8737-904B-B90A-6F3B55F57AAD}"/>
              </a:ext>
            </a:extLst>
          </p:cNvPr>
          <p:cNvSpPr>
            <a:spLocks noGrp="1"/>
          </p:cNvSpPr>
          <p:nvPr>
            <p:ph idx="1"/>
          </p:nvPr>
        </p:nvSpPr>
        <p:spPr/>
        <p:txBody>
          <a:bodyPr/>
          <a:lstStyle/>
          <a:p>
            <a:pPr marL="514350" indent="-514350">
              <a:buFont typeface="+mj-lt"/>
              <a:buAutoNum type="arabicPeriod"/>
            </a:pPr>
            <a:r>
              <a:rPr lang="en-US" dirty="0"/>
              <a:t>Test one off-the-shelf object detection algorithm following </a:t>
            </a:r>
            <a:r>
              <a:rPr lang="en-US" dirty="0">
                <a:hlinkClick r:id="rId2"/>
              </a:rPr>
              <a:t>this tutorial</a:t>
            </a:r>
            <a:r>
              <a:rPr lang="en-US" dirty="0"/>
              <a:t>.  </a:t>
            </a:r>
          </a:p>
          <a:p>
            <a:pPr marL="514350" indent="-514350">
              <a:buFont typeface="+mj-lt"/>
              <a:buAutoNum type="arabicPeriod"/>
            </a:pPr>
            <a:r>
              <a:rPr lang="en-US" dirty="0"/>
              <a:t>Implement your own object detection script using the Nvidia libraries following </a:t>
            </a:r>
            <a:r>
              <a:rPr lang="en-US" dirty="0">
                <a:hlinkClick r:id="rId3"/>
              </a:rPr>
              <a:t>this tutorial</a:t>
            </a:r>
            <a:r>
              <a:rPr lang="en-US" dirty="0"/>
              <a:t>. </a:t>
            </a:r>
          </a:p>
          <a:p>
            <a:pPr marL="514350" indent="-514350">
              <a:buFont typeface="+mj-lt"/>
              <a:buAutoNum type="arabicPeriod"/>
            </a:pPr>
            <a:r>
              <a:rPr lang="en-US" dirty="0"/>
              <a:t>Add a ROS Wrapper around the object detection algorithm so that it publishes the results into the topic /results. </a:t>
            </a:r>
          </a:p>
          <a:p>
            <a:pPr marL="457200" lvl="1" indent="0">
              <a:buNone/>
            </a:pPr>
            <a:r>
              <a:rPr lang="en-US" dirty="0"/>
              <a:t>	Note that you need to use </a:t>
            </a:r>
            <a:r>
              <a:rPr lang="en-GB" i="1" dirty="0" err="1">
                <a:effectLst/>
              </a:rPr>
              <a:t>camera</a:t>
            </a:r>
            <a:r>
              <a:rPr lang="en-GB" i="1" dirty="0" err="1"/>
              <a:t>.</a:t>
            </a:r>
            <a:r>
              <a:rPr lang="en-GB" i="1" dirty="0" err="1">
                <a:effectLst/>
              </a:rPr>
              <a:t>Capture</a:t>
            </a:r>
            <a:r>
              <a:rPr lang="en-GB" i="1" dirty="0"/>
              <a:t>() </a:t>
            </a:r>
            <a:r>
              <a:rPr lang="en-GB" dirty="0"/>
              <a:t>or load the images into the   	GPU. You can do that by using </a:t>
            </a:r>
            <a:r>
              <a:rPr lang="en-GB" dirty="0" err="1">
                <a:effectLst/>
              </a:rPr>
              <a:t>jetson</a:t>
            </a:r>
            <a:r>
              <a:rPr lang="en-GB" dirty="0" err="1"/>
              <a:t>.</a:t>
            </a:r>
            <a:r>
              <a:rPr lang="en-GB" dirty="0" err="1">
                <a:effectLst/>
              </a:rPr>
              <a:t>utils</a:t>
            </a:r>
            <a:r>
              <a:rPr lang="en-GB" dirty="0" err="1"/>
              <a:t>.</a:t>
            </a:r>
            <a:r>
              <a:rPr lang="en-GB" dirty="0" err="1">
                <a:effectLst/>
              </a:rPr>
              <a:t>cudaMemcpy</a:t>
            </a:r>
            <a:r>
              <a:rPr lang="en-GB" dirty="0"/>
              <a:t>(</a:t>
            </a:r>
            <a:r>
              <a:rPr lang="en-GB" dirty="0" err="1">
                <a:effectLst/>
              </a:rPr>
              <a:t>img</a:t>
            </a:r>
            <a:r>
              <a:rPr lang="en-GB" dirty="0"/>
              <a:t>). More 	information can be found </a:t>
            </a:r>
            <a:r>
              <a:rPr lang="en-GB" dirty="0">
                <a:hlinkClick r:id="rId4"/>
              </a:rPr>
              <a:t>here</a:t>
            </a:r>
            <a:r>
              <a:rPr lang="en-GB" dirty="0"/>
              <a:t>. </a:t>
            </a:r>
            <a:endParaRPr lang="en-US" dirty="0"/>
          </a:p>
        </p:txBody>
      </p:sp>
    </p:spTree>
    <p:extLst>
      <p:ext uri="{BB962C8B-B14F-4D97-AF65-F5344CB8AC3E}">
        <p14:creationId xmlns:p14="http://schemas.microsoft.com/office/powerpoint/2010/main" val="3804983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3B24-1F3C-2D4C-908B-D0F395681E79}"/>
              </a:ext>
            </a:extLst>
          </p:cNvPr>
          <p:cNvSpPr>
            <a:spLocks noGrp="1"/>
          </p:cNvSpPr>
          <p:nvPr>
            <p:ph type="title"/>
          </p:nvPr>
        </p:nvSpPr>
        <p:spPr/>
        <p:txBody>
          <a:bodyPr/>
          <a:lstStyle/>
          <a:p>
            <a:r>
              <a:rPr lang="en-US" dirty="0"/>
              <a:t>Object detection networks: YOLO</a:t>
            </a:r>
          </a:p>
        </p:txBody>
      </p:sp>
      <p:sp>
        <p:nvSpPr>
          <p:cNvPr id="3" name="Content Placeholder 2">
            <a:extLst>
              <a:ext uri="{FF2B5EF4-FFF2-40B4-BE49-F238E27FC236}">
                <a16:creationId xmlns:a16="http://schemas.microsoft.com/office/drawing/2014/main" id="{F62545F3-7B8F-E246-A730-D96FE9CB3DEB}"/>
              </a:ext>
            </a:extLst>
          </p:cNvPr>
          <p:cNvSpPr>
            <a:spLocks noGrp="1"/>
          </p:cNvSpPr>
          <p:nvPr>
            <p:ph idx="1"/>
          </p:nvPr>
        </p:nvSpPr>
        <p:spPr/>
        <p:txBody>
          <a:bodyPr>
            <a:normAutofit/>
          </a:bodyPr>
          <a:lstStyle/>
          <a:p>
            <a:r>
              <a:rPr lang="en-US" dirty="0"/>
              <a:t>YOLO (You only look once) is a CNN-based object detector, very popular in the literature, you can find the original paper </a:t>
            </a:r>
            <a:r>
              <a:rPr lang="en-US" dirty="0">
                <a:hlinkClick r:id="rId2"/>
              </a:rPr>
              <a:t>here</a:t>
            </a:r>
            <a:r>
              <a:rPr lang="en-US" dirty="0"/>
              <a:t>. </a:t>
            </a:r>
          </a:p>
          <a:p>
            <a:pPr algn="just"/>
            <a:r>
              <a:rPr lang="en-US" dirty="0"/>
              <a:t>The main issue regarding model selection is that we need a very lightweight implementation, which comes as a tradeoff with smaller accuracy in the prediction. </a:t>
            </a:r>
          </a:p>
          <a:p>
            <a:pPr algn="just"/>
            <a:r>
              <a:rPr lang="en-US" dirty="0"/>
              <a:t>Extensive documentation and tools to implement your project with YOLO can be found in the </a:t>
            </a:r>
            <a:r>
              <a:rPr lang="en-US" dirty="0" err="1"/>
              <a:t>ultralitics</a:t>
            </a:r>
            <a:r>
              <a:rPr lang="en-US" dirty="0"/>
              <a:t> </a:t>
            </a:r>
            <a:r>
              <a:rPr lang="en-US" dirty="0">
                <a:hlinkClick r:id="rId3"/>
              </a:rPr>
              <a:t>git hub repo</a:t>
            </a:r>
            <a:r>
              <a:rPr lang="en-US" dirty="0"/>
              <a:t>, which has been used as part of the development of this course. </a:t>
            </a:r>
          </a:p>
          <a:p>
            <a:pPr algn="just"/>
            <a:r>
              <a:rPr lang="en-US" dirty="0"/>
              <a:t>Guidance and good practices when training your yolo instances can be </a:t>
            </a:r>
            <a:r>
              <a:rPr lang="en-US"/>
              <a:t>found </a:t>
            </a:r>
            <a:r>
              <a:rPr lang="en-US">
                <a:hlinkClick r:id="rId4"/>
              </a:rPr>
              <a:t>here</a:t>
            </a:r>
            <a:endParaRPr lang="en-US" dirty="0"/>
          </a:p>
        </p:txBody>
      </p:sp>
    </p:spTree>
    <p:extLst>
      <p:ext uri="{BB962C8B-B14F-4D97-AF65-F5344CB8AC3E}">
        <p14:creationId xmlns:p14="http://schemas.microsoft.com/office/powerpoint/2010/main" val="2490245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FB76-4B22-9B40-BBC2-0CC71426B0BD}"/>
              </a:ext>
            </a:extLst>
          </p:cNvPr>
          <p:cNvSpPr>
            <a:spLocks noGrp="1"/>
          </p:cNvSpPr>
          <p:nvPr>
            <p:ph type="title"/>
          </p:nvPr>
        </p:nvSpPr>
        <p:spPr/>
        <p:txBody>
          <a:bodyPr/>
          <a:lstStyle/>
          <a:p>
            <a:r>
              <a:rPr lang="en-US" dirty="0"/>
              <a:t>Dataset</a:t>
            </a:r>
          </a:p>
        </p:txBody>
      </p:sp>
      <p:pic>
        <p:nvPicPr>
          <p:cNvPr id="6" name="Picture 5" descr="A car driving down a street&#10;&#10;Description automatically generated with low confidence">
            <a:extLst>
              <a:ext uri="{FF2B5EF4-FFF2-40B4-BE49-F238E27FC236}">
                <a16:creationId xmlns:a16="http://schemas.microsoft.com/office/drawing/2014/main" id="{5AC6FF87-F603-A44B-BB57-0A8CE5B8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011" y="2062020"/>
            <a:ext cx="3070375" cy="2922371"/>
          </a:xfrm>
          <a:prstGeom prst="rect">
            <a:avLst/>
          </a:prstGeom>
        </p:spPr>
      </p:pic>
      <p:sp>
        <p:nvSpPr>
          <p:cNvPr id="7" name="Rounded Rectangle 6">
            <a:extLst>
              <a:ext uri="{FF2B5EF4-FFF2-40B4-BE49-F238E27FC236}">
                <a16:creationId xmlns:a16="http://schemas.microsoft.com/office/drawing/2014/main" id="{1481B496-A80F-B148-8501-DA4979384AF2}"/>
              </a:ext>
            </a:extLst>
          </p:cNvPr>
          <p:cNvSpPr/>
          <p:nvPr/>
        </p:nvSpPr>
        <p:spPr>
          <a:xfrm>
            <a:off x="858109" y="5599016"/>
            <a:ext cx="5274448" cy="932383"/>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9">
            <a:extLst>
              <a:ext uri="{FF2B5EF4-FFF2-40B4-BE49-F238E27FC236}">
                <a16:creationId xmlns:a16="http://schemas.microsoft.com/office/drawing/2014/main" id="{0093B5ED-2A74-8243-91DB-D799B20A06F5}"/>
              </a:ext>
            </a:extLst>
          </p:cNvPr>
          <p:cNvGraphicFramePr>
            <a:graphicFrameLocks noGrp="1"/>
          </p:cNvGraphicFramePr>
          <p:nvPr>
            <p:extLst>
              <p:ext uri="{D42A27DB-BD31-4B8C-83A1-F6EECF244321}">
                <p14:modId xmlns:p14="http://schemas.microsoft.com/office/powerpoint/2010/main" val="1822835472"/>
              </p:ext>
            </p:extLst>
          </p:nvPr>
        </p:nvGraphicFramePr>
        <p:xfrm>
          <a:off x="940238" y="5679087"/>
          <a:ext cx="4966540" cy="731520"/>
        </p:xfrm>
        <a:graphic>
          <a:graphicData uri="http://schemas.openxmlformats.org/drawingml/2006/table">
            <a:tbl>
              <a:tblPr firstRow="1" bandRow="1">
                <a:tableStyleId>{5C22544A-7EE6-4342-B048-85BDC9FD1C3A}</a:tableStyleId>
              </a:tblPr>
              <a:tblGrid>
                <a:gridCol w="993308">
                  <a:extLst>
                    <a:ext uri="{9D8B030D-6E8A-4147-A177-3AD203B41FA5}">
                      <a16:colId xmlns:a16="http://schemas.microsoft.com/office/drawing/2014/main" val="2632069081"/>
                    </a:ext>
                  </a:extLst>
                </a:gridCol>
                <a:gridCol w="993308">
                  <a:extLst>
                    <a:ext uri="{9D8B030D-6E8A-4147-A177-3AD203B41FA5}">
                      <a16:colId xmlns:a16="http://schemas.microsoft.com/office/drawing/2014/main" val="1674728981"/>
                    </a:ext>
                  </a:extLst>
                </a:gridCol>
                <a:gridCol w="993308">
                  <a:extLst>
                    <a:ext uri="{9D8B030D-6E8A-4147-A177-3AD203B41FA5}">
                      <a16:colId xmlns:a16="http://schemas.microsoft.com/office/drawing/2014/main" val="4187766108"/>
                    </a:ext>
                  </a:extLst>
                </a:gridCol>
                <a:gridCol w="993308">
                  <a:extLst>
                    <a:ext uri="{9D8B030D-6E8A-4147-A177-3AD203B41FA5}">
                      <a16:colId xmlns:a16="http://schemas.microsoft.com/office/drawing/2014/main" val="2326571044"/>
                    </a:ext>
                  </a:extLst>
                </a:gridCol>
                <a:gridCol w="993308">
                  <a:extLst>
                    <a:ext uri="{9D8B030D-6E8A-4147-A177-3AD203B41FA5}">
                      <a16:colId xmlns:a16="http://schemas.microsoft.com/office/drawing/2014/main" val="1670945540"/>
                    </a:ext>
                  </a:extLst>
                </a:gridCol>
              </a:tblGrid>
              <a:tr h="318912">
                <a:tc>
                  <a:txBody>
                    <a:bodyPr/>
                    <a:lstStyle/>
                    <a:p>
                      <a:pPr algn="ctr"/>
                      <a:r>
                        <a:rPr lang="en-US" dirty="0"/>
                        <a:t>Class</a:t>
                      </a:r>
                    </a:p>
                  </a:txBody>
                  <a:tcPr/>
                </a:tc>
                <a:tc>
                  <a:txBody>
                    <a:bodyPr/>
                    <a:lstStyle/>
                    <a:p>
                      <a:pPr algn="ctr"/>
                      <a:r>
                        <a:rPr lang="en-US" dirty="0" err="1"/>
                        <a:t>Xmax</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Ymax</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Xmin</a:t>
                      </a:r>
                      <a:endParaRPr lang="en-US" dirty="0"/>
                    </a:p>
                  </a:txBody>
                  <a:tcPr/>
                </a:tc>
                <a:tc>
                  <a:txBody>
                    <a:bodyPr/>
                    <a:lstStyle/>
                    <a:p>
                      <a:pPr algn="ctr"/>
                      <a:r>
                        <a:rPr lang="en-US" dirty="0" err="1"/>
                        <a:t>Ymin</a:t>
                      </a:r>
                      <a:endParaRPr lang="en-US" dirty="0"/>
                    </a:p>
                  </a:txBody>
                  <a:tcPr/>
                </a:tc>
                <a:extLst>
                  <a:ext uri="{0D108BD9-81ED-4DB2-BD59-A6C34878D82A}">
                    <a16:rowId xmlns:a16="http://schemas.microsoft.com/office/drawing/2014/main" val="4140196121"/>
                  </a:ext>
                </a:extLst>
              </a:tr>
              <a:tr h="318912">
                <a:tc>
                  <a:txBody>
                    <a:bodyPr/>
                    <a:lstStyle/>
                    <a:p>
                      <a:pPr algn="ctr"/>
                      <a:r>
                        <a:rPr lang="en-US" dirty="0"/>
                        <a:t>29</a:t>
                      </a:r>
                    </a:p>
                  </a:txBody>
                  <a:tcPr/>
                </a:tc>
                <a:tc>
                  <a:txBody>
                    <a:bodyPr/>
                    <a:lstStyle/>
                    <a:p>
                      <a:pPr algn="ctr"/>
                      <a:r>
                        <a:rPr lang="en-US" dirty="0"/>
                        <a:t>0.17</a:t>
                      </a:r>
                    </a:p>
                  </a:txBody>
                  <a:tcPr/>
                </a:tc>
                <a:tc>
                  <a:txBody>
                    <a:bodyPr/>
                    <a:lstStyle/>
                    <a:p>
                      <a:pPr algn="ctr"/>
                      <a:r>
                        <a:rPr lang="en-US" dirty="0"/>
                        <a:t>0.34</a:t>
                      </a:r>
                    </a:p>
                  </a:txBody>
                  <a:tcPr/>
                </a:tc>
                <a:tc>
                  <a:txBody>
                    <a:bodyPr/>
                    <a:lstStyle/>
                    <a:p>
                      <a:pPr algn="ctr"/>
                      <a:r>
                        <a:rPr lang="en-US" dirty="0"/>
                        <a:t>0.11</a:t>
                      </a:r>
                    </a:p>
                  </a:txBody>
                  <a:tcPr/>
                </a:tc>
                <a:tc>
                  <a:txBody>
                    <a:bodyPr/>
                    <a:lstStyle/>
                    <a:p>
                      <a:pPr algn="ctr"/>
                      <a:r>
                        <a:rPr lang="en-US" dirty="0"/>
                        <a:t>0.19</a:t>
                      </a:r>
                    </a:p>
                  </a:txBody>
                  <a:tcPr/>
                </a:tc>
                <a:extLst>
                  <a:ext uri="{0D108BD9-81ED-4DB2-BD59-A6C34878D82A}">
                    <a16:rowId xmlns:a16="http://schemas.microsoft.com/office/drawing/2014/main" val="3964589004"/>
                  </a:ext>
                </a:extLst>
              </a:tr>
            </a:tbl>
          </a:graphicData>
        </a:graphic>
      </p:graphicFrame>
      <p:sp>
        <p:nvSpPr>
          <p:cNvPr id="10" name="Rounded Rectangle 9">
            <a:extLst>
              <a:ext uri="{FF2B5EF4-FFF2-40B4-BE49-F238E27FC236}">
                <a16:creationId xmlns:a16="http://schemas.microsoft.com/office/drawing/2014/main" id="{85F31531-135D-8849-BCC6-225633E7468D}"/>
              </a:ext>
            </a:extLst>
          </p:cNvPr>
          <p:cNvSpPr/>
          <p:nvPr/>
        </p:nvSpPr>
        <p:spPr>
          <a:xfrm>
            <a:off x="1299227" y="1951953"/>
            <a:ext cx="3533423" cy="3196166"/>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D21FB39-B194-1A4F-B4D1-0D35942E29C2}"/>
              </a:ext>
            </a:extLst>
          </p:cNvPr>
          <p:cNvSpPr txBox="1"/>
          <p:nvPr/>
        </p:nvSpPr>
        <p:spPr>
          <a:xfrm>
            <a:off x="1217027" y="1446302"/>
            <a:ext cx="1218603" cy="369332"/>
          </a:xfrm>
          <a:prstGeom prst="rect">
            <a:avLst/>
          </a:prstGeom>
          <a:noFill/>
        </p:spPr>
        <p:txBody>
          <a:bodyPr wrap="none" rtlCol="0">
            <a:spAutoFit/>
          </a:bodyPr>
          <a:lstStyle/>
          <a:p>
            <a:r>
              <a:rPr lang="en-US" dirty="0" err="1">
                <a:solidFill>
                  <a:srgbClr val="0DC0FF"/>
                </a:solidFill>
              </a:rPr>
              <a:t>Sample.jpg</a:t>
            </a:r>
            <a:endParaRPr lang="en-US" dirty="0">
              <a:solidFill>
                <a:srgbClr val="0DC0FF"/>
              </a:solidFill>
            </a:endParaRPr>
          </a:p>
        </p:txBody>
      </p:sp>
      <p:sp>
        <p:nvSpPr>
          <p:cNvPr id="12" name="TextBox 11">
            <a:extLst>
              <a:ext uri="{FF2B5EF4-FFF2-40B4-BE49-F238E27FC236}">
                <a16:creationId xmlns:a16="http://schemas.microsoft.com/office/drawing/2014/main" id="{0B375674-E1D4-744D-8C36-7281DFF87061}"/>
              </a:ext>
            </a:extLst>
          </p:cNvPr>
          <p:cNvSpPr txBox="1"/>
          <p:nvPr/>
        </p:nvSpPr>
        <p:spPr>
          <a:xfrm>
            <a:off x="858109" y="5194913"/>
            <a:ext cx="1182311" cy="369332"/>
          </a:xfrm>
          <a:prstGeom prst="rect">
            <a:avLst/>
          </a:prstGeom>
          <a:noFill/>
        </p:spPr>
        <p:txBody>
          <a:bodyPr wrap="none" rtlCol="0">
            <a:spAutoFit/>
          </a:bodyPr>
          <a:lstStyle/>
          <a:p>
            <a:r>
              <a:rPr lang="en-US" dirty="0" err="1">
                <a:solidFill>
                  <a:srgbClr val="0DC0FF"/>
                </a:solidFill>
              </a:rPr>
              <a:t>Sample.txt</a:t>
            </a:r>
            <a:endParaRPr lang="en-US" dirty="0">
              <a:solidFill>
                <a:srgbClr val="0DC0FF"/>
              </a:solidFill>
            </a:endParaRPr>
          </a:p>
        </p:txBody>
      </p:sp>
      <p:sp>
        <p:nvSpPr>
          <p:cNvPr id="13" name="Rounded Rectangle 12">
            <a:extLst>
              <a:ext uri="{FF2B5EF4-FFF2-40B4-BE49-F238E27FC236}">
                <a16:creationId xmlns:a16="http://schemas.microsoft.com/office/drawing/2014/main" id="{559EE0A8-25FA-5244-AC4A-AD1C144D0FD2}"/>
              </a:ext>
            </a:extLst>
          </p:cNvPr>
          <p:cNvSpPr/>
          <p:nvPr/>
        </p:nvSpPr>
        <p:spPr>
          <a:xfrm>
            <a:off x="6827520" y="1866732"/>
            <a:ext cx="4424242" cy="447310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EFDF3B9-385C-134A-8951-18C48570680F}"/>
              </a:ext>
            </a:extLst>
          </p:cNvPr>
          <p:cNvSpPr txBox="1"/>
          <p:nvPr/>
        </p:nvSpPr>
        <p:spPr>
          <a:xfrm>
            <a:off x="6827520" y="1497400"/>
            <a:ext cx="1419812" cy="369332"/>
          </a:xfrm>
          <a:prstGeom prst="rect">
            <a:avLst/>
          </a:prstGeom>
          <a:noFill/>
        </p:spPr>
        <p:txBody>
          <a:bodyPr wrap="none" rtlCol="0">
            <a:spAutoFit/>
          </a:bodyPr>
          <a:lstStyle/>
          <a:p>
            <a:r>
              <a:rPr lang="en-US" dirty="0">
                <a:solidFill>
                  <a:srgbClr val="0DC0FF"/>
                </a:solidFill>
              </a:rPr>
              <a:t>File structure</a:t>
            </a:r>
          </a:p>
        </p:txBody>
      </p:sp>
      <p:sp>
        <p:nvSpPr>
          <p:cNvPr id="19" name="TextBox 18">
            <a:extLst>
              <a:ext uri="{FF2B5EF4-FFF2-40B4-BE49-F238E27FC236}">
                <a16:creationId xmlns:a16="http://schemas.microsoft.com/office/drawing/2014/main" id="{EF6E412B-78D2-DD4E-8F3B-AB4F68DC4D5E}"/>
              </a:ext>
            </a:extLst>
          </p:cNvPr>
          <p:cNvSpPr txBox="1"/>
          <p:nvPr/>
        </p:nvSpPr>
        <p:spPr>
          <a:xfrm>
            <a:off x="7071360" y="2064368"/>
            <a:ext cx="5892800" cy="4154984"/>
          </a:xfrm>
          <a:prstGeom prst="rect">
            <a:avLst/>
          </a:prstGeom>
          <a:noFill/>
        </p:spPr>
        <p:txBody>
          <a:bodyPr wrap="square">
            <a:spAutoFit/>
          </a:bodyPr>
          <a:lstStyle/>
          <a:p>
            <a:r>
              <a:rPr lang="en-GB" sz="1600" dirty="0">
                <a:solidFill>
                  <a:srgbClr val="000000"/>
                </a:solidFill>
                <a:effectLst/>
                <a:latin typeface="Menlo" panose="020B0609030804020204" pitchFamily="49" charset="0"/>
              </a:rPr>
              <a:t>├── Database</a:t>
            </a:r>
          </a:p>
          <a:p>
            <a:r>
              <a:rPr lang="en-GB" sz="1600" dirty="0">
                <a:solidFill>
                  <a:srgbClr val="000000"/>
                </a:solidFill>
                <a:effectLst/>
                <a:latin typeface="Menlo" panose="020B0609030804020204" pitchFamily="49" charset="0"/>
              </a:rPr>
              <a:t>│   ├── test</a:t>
            </a:r>
          </a:p>
          <a:p>
            <a:r>
              <a:rPr lang="en-GB" sz="1600" dirty="0">
                <a:solidFill>
                  <a:srgbClr val="000000"/>
                </a:solidFill>
                <a:effectLst/>
                <a:latin typeface="Menlo" panose="020B0609030804020204" pitchFamily="49" charset="0"/>
              </a:rPr>
              <a:t>│   │   ├── images</a:t>
            </a:r>
          </a:p>
          <a:p>
            <a:r>
              <a:rPr lang="en-GB" sz="1600" dirty="0">
                <a:solidFill>
                  <a:srgbClr val="000000"/>
                </a:solidFill>
                <a:effectLst/>
                <a:latin typeface="Menlo" panose="020B0609030804020204" pitchFamily="49" charset="0"/>
              </a:rPr>
              <a:t>│   │   │   ├── sample1.jpg</a:t>
            </a:r>
          </a:p>
          <a:p>
            <a:r>
              <a:rPr lang="en-GB" sz="1600" dirty="0">
                <a:solidFill>
                  <a:srgbClr val="000000"/>
                </a:solidFill>
                <a:effectLst/>
                <a:latin typeface="Menlo" panose="020B0609030804020204" pitchFamily="49" charset="0"/>
              </a:rPr>
              <a:t>│   │   │   └── </a:t>
            </a:r>
            <a:r>
              <a:rPr lang="en-GB" sz="1600" dirty="0">
                <a:solidFill>
                  <a:srgbClr val="000000"/>
                </a:solidFill>
                <a:latin typeface="Menlo" panose="020B0609030804020204" pitchFamily="49" charset="0"/>
              </a:rPr>
              <a:t>sample2</a:t>
            </a:r>
            <a:r>
              <a:rPr lang="en-GB" sz="1600" dirty="0">
                <a:solidFill>
                  <a:srgbClr val="000000"/>
                </a:solidFill>
                <a:effectLst/>
                <a:latin typeface="Menlo" panose="020B0609030804020204" pitchFamily="49" charset="0"/>
              </a:rPr>
              <a:t>.jpg</a:t>
            </a:r>
          </a:p>
          <a:p>
            <a:r>
              <a:rPr lang="en-GB" sz="1600" dirty="0">
                <a:solidFill>
                  <a:srgbClr val="000000"/>
                </a:solidFill>
                <a:effectLst/>
                <a:latin typeface="Menlo" panose="020B0609030804020204" pitchFamily="49" charset="0"/>
              </a:rPr>
              <a:t>│   │   └── labels</a:t>
            </a:r>
          </a:p>
          <a:p>
            <a:r>
              <a:rPr lang="en-GB" sz="1600" dirty="0">
                <a:solidFill>
                  <a:srgbClr val="000000"/>
                </a:solidFill>
                <a:effectLst/>
                <a:latin typeface="Menlo" panose="020B0609030804020204" pitchFamily="49" charset="0"/>
              </a:rPr>
              <a:t>│   │       ├── sample1.txt</a:t>
            </a:r>
          </a:p>
          <a:p>
            <a:r>
              <a:rPr lang="en-GB" sz="1600" dirty="0">
                <a:solidFill>
                  <a:srgbClr val="000000"/>
                </a:solidFill>
                <a:effectLst/>
                <a:latin typeface="Menlo" panose="020B0609030804020204" pitchFamily="49" charset="0"/>
              </a:rPr>
              <a:t>│   │       └── sample2.txt</a:t>
            </a:r>
          </a:p>
          <a:p>
            <a:r>
              <a:rPr lang="en-GB" sz="1600" dirty="0">
                <a:solidFill>
                  <a:srgbClr val="000000"/>
                </a:solidFill>
                <a:effectLst/>
                <a:latin typeface="Menlo" panose="020B0609030804020204" pitchFamily="49" charset="0"/>
              </a:rPr>
              <a:t>│   ├── train</a:t>
            </a:r>
          </a:p>
          <a:p>
            <a:r>
              <a:rPr lang="en-GB" sz="1600" dirty="0">
                <a:solidFill>
                  <a:srgbClr val="000000"/>
                </a:solidFill>
                <a:effectLst/>
                <a:latin typeface="Menlo" panose="020B0609030804020204" pitchFamily="49" charset="0"/>
              </a:rPr>
              <a:t>│   │   ├── images</a:t>
            </a:r>
          </a:p>
          <a:p>
            <a:r>
              <a:rPr lang="en-GB" sz="1600" dirty="0">
                <a:solidFill>
                  <a:srgbClr val="000000"/>
                </a:solidFill>
                <a:effectLst/>
                <a:latin typeface="Menlo" panose="020B0609030804020204" pitchFamily="49" charset="0"/>
              </a:rPr>
              <a:t>│   │   └── labels</a:t>
            </a:r>
          </a:p>
          <a:p>
            <a:r>
              <a:rPr lang="en-GB" sz="1600" dirty="0">
                <a:solidFill>
                  <a:srgbClr val="000000"/>
                </a:solidFill>
                <a:effectLst/>
                <a:latin typeface="Menlo" panose="020B0609030804020204" pitchFamily="49" charset="0"/>
              </a:rPr>
              <a:t>│   └── valid</a:t>
            </a:r>
          </a:p>
          <a:p>
            <a:r>
              <a:rPr lang="en-GB" sz="1600" dirty="0">
                <a:solidFill>
                  <a:srgbClr val="000000"/>
                </a:solidFill>
                <a:effectLst/>
                <a:latin typeface="Menlo" panose="020B0609030804020204" pitchFamily="49" charset="0"/>
              </a:rPr>
              <a:t>│       ├── images</a:t>
            </a:r>
          </a:p>
          <a:p>
            <a:r>
              <a:rPr lang="en-GB" sz="1600" dirty="0">
                <a:solidFill>
                  <a:srgbClr val="000000"/>
                </a:solidFill>
                <a:effectLst/>
                <a:latin typeface="Menlo" panose="020B0609030804020204" pitchFamily="49" charset="0"/>
              </a:rPr>
              <a:t>│       └── labels</a:t>
            </a:r>
          </a:p>
          <a:p>
            <a:r>
              <a:rPr lang="en-GB" sz="1600" dirty="0">
                <a:solidFill>
                  <a:srgbClr val="000000"/>
                </a:solidFill>
                <a:effectLst/>
                <a:latin typeface="Menlo" panose="020B0609030804020204" pitchFamily="49" charset="0"/>
              </a:rPr>
              <a:t>├── data.yaml</a:t>
            </a:r>
          </a:p>
          <a:p>
            <a:r>
              <a:rPr lang="en-GB" sz="1600" dirty="0">
                <a:solidFill>
                  <a:srgbClr val="000000"/>
                </a:solidFill>
                <a:effectLst/>
                <a:latin typeface="Menlo" panose="020B0609030804020204" pitchFamily="49" charset="0"/>
              </a:rPr>
              <a:t>└── labels_YOLO_Traffic_Sign.csv</a:t>
            </a:r>
            <a:endParaRPr lang="en-GB"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46335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62AC-D4C3-B648-AD61-EC3169EC85FE}"/>
              </a:ext>
            </a:extLst>
          </p:cNvPr>
          <p:cNvSpPr>
            <a:spLocks noGrp="1"/>
          </p:cNvSpPr>
          <p:nvPr>
            <p:ph type="title"/>
          </p:nvPr>
        </p:nvSpPr>
        <p:spPr/>
        <p:txBody>
          <a:bodyPr/>
          <a:lstStyle/>
          <a:p>
            <a:r>
              <a:rPr lang="en-US" dirty="0"/>
              <a:t>Schedule</a:t>
            </a:r>
          </a:p>
        </p:txBody>
      </p:sp>
      <p:sp>
        <p:nvSpPr>
          <p:cNvPr id="4" name="Rectangle 2">
            <a:extLst>
              <a:ext uri="{FF2B5EF4-FFF2-40B4-BE49-F238E27FC236}">
                <a16:creationId xmlns:a16="http://schemas.microsoft.com/office/drawing/2014/main" id="{72C350FE-3470-3441-A701-F576090EEF4A}"/>
              </a:ext>
            </a:extLst>
          </p:cNvPr>
          <p:cNvSpPr>
            <a:spLocks noChangeArrowheads="1"/>
          </p:cNvSpPr>
          <p:nvPr/>
        </p:nvSpPr>
        <p:spPr bwMode="auto">
          <a:xfrm>
            <a:off x="2678805" y="18030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Text&#10;&#10;Description automatically generated">
            <a:extLst>
              <a:ext uri="{FF2B5EF4-FFF2-40B4-BE49-F238E27FC236}">
                <a16:creationId xmlns:a16="http://schemas.microsoft.com/office/drawing/2014/main" id="{A5B08400-A4F6-D24D-BD1E-51A19157A6B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82865" y="1996225"/>
            <a:ext cx="57277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52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8FEB-2634-5548-B3A4-B70D952DC0D5}"/>
              </a:ext>
            </a:extLst>
          </p:cNvPr>
          <p:cNvSpPr>
            <a:spLocks noGrp="1"/>
          </p:cNvSpPr>
          <p:nvPr>
            <p:ph type="title"/>
          </p:nvPr>
        </p:nvSpPr>
        <p:spPr/>
        <p:txBody>
          <a:bodyPr/>
          <a:lstStyle/>
          <a:p>
            <a:r>
              <a:rPr lang="en-US" dirty="0"/>
              <a:t>Activity 3 Yolo Detection</a:t>
            </a:r>
          </a:p>
        </p:txBody>
      </p:sp>
      <p:sp>
        <p:nvSpPr>
          <p:cNvPr id="3" name="Content Placeholder 2">
            <a:extLst>
              <a:ext uri="{FF2B5EF4-FFF2-40B4-BE49-F238E27FC236}">
                <a16:creationId xmlns:a16="http://schemas.microsoft.com/office/drawing/2014/main" id="{47DD0DFC-8469-1944-B182-9BF062894839}"/>
              </a:ext>
            </a:extLst>
          </p:cNvPr>
          <p:cNvSpPr>
            <a:spLocks noGrp="1"/>
          </p:cNvSpPr>
          <p:nvPr>
            <p:ph idx="1"/>
          </p:nvPr>
        </p:nvSpPr>
        <p:spPr/>
        <p:txBody>
          <a:bodyPr/>
          <a:lstStyle/>
          <a:p>
            <a:r>
              <a:rPr lang="en-US" dirty="0"/>
              <a:t>Following the documentation in the </a:t>
            </a:r>
            <a:r>
              <a:rPr lang="en-US" dirty="0" err="1"/>
              <a:t>github</a:t>
            </a:r>
            <a:r>
              <a:rPr lang="en-US" dirty="0"/>
              <a:t>, run an interference through the command line</a:t>
            </a:r>
          </a:p>
          <a:p>
            <a:r>
              <a:rPr lang="en-US" dirty="0"/>
              <a:t>Using the functions listed in the template ”A3_template.py” add a wrapper around them to perform shape recognition using the file “models/</a:t>
            </a:r>
            <a:r>
              <a:rPr lang="en-US" dirty="0" err="1"/>
              <a:t>yolo.pt</a:t>
            </a:r>
            <a:r>
              <a:rPr lang="en-US" dirty="0"/>
              <a:t>”  </a:t>
            </a:r>
          </a:p>
          <a:p>
            <a:r>
              <a:rPr lang="en-US" dirty="0"/>
              <a:t>Once your ROS code is working, try it using the models  “</a:t>
            </a:r>
            <a:r>
              <a:rPr lang="en-US" dirty="0" err="1"/>
              <a:t>yolo.engine</a:t>
            </a:r>
            <a:r>
              <a:rPr lang="en-US" dirty="0"/>
              <a:t>” and “</a:t>
            </a:r>
            <a:r>
              <a:rPr lang="en-US" dirty="0" err="1"/>
              <a:t>yolo.onnx</a:t>
            </a:r>
            <a:r>
              <a:rPr lang="en-US" dirty="0"/>
              <a:t>” Do you observe any difference in the performance? </a:t>
            </a:r>
          </a:p>
          <a:p>
            <a:endParaRPr lang="en-US" dirty="0"/>
          </a:p>
        </p:txBody>
      </p:sp>
    </p:spTree>
    <p:extLst>
      <p:ext uri="{BB962C8B-B14F-4D97-AF65-F5344CB8AC3E}">
        <p14:creationId xmlns:p14="http://schemas.microsoft.com/office/powerpoint/2010/main" val="3412583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D4-D2BA-C400-596D-8720E989ECC4}"/>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73EA22F8-3BBD-85E8-F585-7335200111EE}"/>
              </a:ext>
            </a:extLst>
          </p:cNvPr>
          <p:cNvSpPr>
            <a:spLocks noGrp="1"/>
          </p:cNvSpPr>
          <p:nvPr>
            <p:ph type="subTitle" idx="1"/>
          </p:nvPr>
        </p:nvSpPr>
        <p:spPr/>
        <p:txBody>
          <a:bodyPr>
            <a:normAutofit/>
          </a:bodyPr>
          <a:lstStyle/>
          <a:p>
            <a:r>
              <a:rPr lang="en-GB" dirty="0"/>
              <a:t>AI in edge devices</a:t>
            </a:r>
          </a:p>
        </p:txBody>
      </p:sp>
    </p:spTree>
    <p:extLst>
      <p:ext uri="{BB962C8B-B14F-4D97-AF65-F5344CB8AC3E}">
        <p14:creationId xmlns:p14="http://schemas.microsoft.com/office/powerpoint/2010/main" val="3903030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3E64-C843-E244-AE20-86A07FF2C88B}"/>
              </a:ext>
            </a:extLst>
          </p:cNvPr>
          <p:cNvSpPr>
            <a:spLocks noGrp="1"/>
          </p:cNvSpPr>
          <p:nvPr>
            <p:ph type="title"/>
          </p:nvPr>
        </p:nvSpPr>
        <p:spPr/>
        <p:txBody>
          <a:bodyPr/>
          <a:lstStyle/>
          <a:p>
            <a:r>
              <a:rPr lang="en-US" dirty="0"/>
              <a:t>Design Tips  </a:t>
            </a:r>
          </a:p>
        </p:txBody>
      </p:sp>
      <p:sp>
        <p:nvSpPr>
          <p:cNvPr id="3" name="Content Placeholder 2">
            <a:extLst>
              <a:ext uri="{FF2B5EF4-FFF2-40B4-BE49-F238E27FC236}">
                <a16:creationId xmlns:a16="http://schemas.microsoft.com/office/drawing/2014/main" id="{5D6F7A5D-930D-6B40-A608-2205E5DCA150}"/>
              </a:ext>
            </a:extLst>
          </p:cNvPr>
          <p:cNvSpPr>
            <a:spLocks noGrp="1"/>
          </p:cNvSpPr>
          <p:nvPr>
            <p:ph idx="1"/>
          </p:nvPr>
        </p:nvSpPr>
        <p:spPr/>
        <p:txBody>
          <a:bodyPr/>
          <a:lstStyle/>
          <a:p>
            <a:pPr marL="0" indent="0">
              <a:buNone/>
            </a:pPr>
            <a:r>
              <a:rPr lang="en-US" dirty="0"/>
              <a:t>When using the jetson nano we will need to consider the following limitations related to the capabilities of the device.  </a:t>
            </a:r>
          </a:p>
          <a:p>
            <a:pPr marL="971550" lvl="1" indent="-514350" algn="just">
              <a:buFont typeface="+mj-lt"/>
              <a:buAutoNum type="arabicPeriod"/>
            </a:pPr>
            <a:r>
              <a:rPr lang="en-US" sz="2800" dirty="0"/>
              <a:t>We shouldn’t train out networks in the Jetson, as it will take a really long time or it might even fail due to the lack of memory. </a:t>
            </a:r>
          </a:p>
          <a:p>
            <a:pPr marL="971550" lvl="1" indent="-514350" algn="just">
              <a:buFont typeface="+mj-lt"/>
              <a:buAutoNum type="arabicPeriod"/>
            </a:pPr>
            <a:r>
              <a:rPr lang="en-US" sz="2800" dirty="0"/>
              <a:t>We have to keep the models as small as possible to have a reasonable inference time, also the image size needs to be reduced.</a:t>
            </a:r>
          </a:p>
          <a:p>
            <a:pPr marL="971550" lvl="1" indent="-514350" algn="just">
              <a:buFont typeface="+mj-lt"/>
              <a:buAutoNum type="arabicPeriod"/>
            </a:pPr>
            <a:r>
              <a:rPr lang="en-US" sz="2800" dirty="0"/>
              <a:t>We must use CUDA hardware acceleration as it is the main strength of Jetson devices compared with other microcomputers.</a:t>
            </a:r>
          </a:p>
          <a:p>
            <a:pPr marL="971550" lvl="1" indent="-514350">
              <a:buFont typeface="+mj-lt"/>
              <a:buAutoNum type="arabicPeriod"/>
            </a:pPr>
            <a:endParaRPr lang="en-US" sz="2800" dirty="0"/>
          </a:p>
        </p:txBody>
      </p:sp>
    </p:spTree>
    <p:extLst>
      <p:ext uri="{BB962C8B-B14F-4D97-AF65-F5344CB8AC3E}">
        <p14:creationId xmlns:p14="http://schemas.microsoft.com/office/powerpoint/2010/main" val="416846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764F-F7C8-A744-880A-A81E55E147C1}"/>
              </a:ext>
            </a:extLst>
          </p:cNvPr>
          <p:cNvSpPr>
            <a:spLocks noGrp="1"/>
          </p:cNvSpPr>
          <p:nvPr>
            <p:ph type="title"/>
          </p:nvPr>
        </p:nvSpPr>
        <p:spPr/>
        <p:txBody>
          <a:bodyPr/>
          <a:lstStyle/>
          <a:p>
            <a:r>
              <a:rPr lang="en-US" dirty="0"/>
              <a:t>Alternative frameworks and useful tools </a:t>
            </a:r>
          </a:p>
        </p:txBody>
      </p:sp>
      <p:grpSp>
        <p:nvGrpSpPr>
          <p:cNvPr id="8" name="Group 7">
            <a:extLst>
              <a:ext uri="{FF2B5EF4-FFF2-40B4-BE49-F238E27FC236}">
                <a16:creationId xmlns:a16="http://schemas.microsoft.com/office/drawing/2014/main" id="{CEB96E9C-5119-564E-8E7F-4C5643C5DC58}"/>
              </a:ext>
            </a:extLst>
          </p:cNvPr>
          <p:cNvGrpSpPr/>
          <p:nvPr/>
        </p:nvGrpSpPr>
        <p:grpSpPr>
          <a:xfrm>
            <a:off x="903595" y="2603091"/>
            <a:ext cx="3021130" cy="2619538"/>
            <a:chOff x="1014495" y="1788820"/>
            <a:chExt cx="3021130" cy="2619538"/>
          </a:xfrm>
        </p:grpSpPr>
        <p:pic>
          <p:nvPicPr>
            <p:cNvPr id="3074" name="Picture 2" descr="TensorFlow Lite | AA para dispositivos móviles y perimetrales">
              <a:extLst>
                <a:ext uri="{FF2B5EF4-FFF2-40B4-BE49-F238E27FC236}">
                  <a16:creationId xmlns:a16="http://schemas.microsoft.com/office/drawing/2014/main" id="{DD689F63-770F-2C49-9E8B-1D219F3E3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42" y="1788820"/>
              <a:ext cx="2831691" cy="1592827"/>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5AA62E4D-7C00-2A41-B2E3-CAAD7A98C0E3}"/>
                </a:ext>
              </a:extLst>
            </p:cNvPr>
            <p:cNvSpPr/>
            <p:nvPr/>
          </p:nvSpPr>
          <p:spPr>
            <a:xfrm>
              <a:off x="1077642" y="1836173"/>
              <a:ext cx="2957983" cy="1592828"/>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ç</a:t>
              </a:r>
              <a:endParaRPr lang="en-US" dirty="0"/>
            </a:p>
          </p:txBody>
        </p:sp>
        <p:sp>
          <p:nvSpPr>
            <p:cNvPr id="16" name="TextBox 15">
              <a:extLst>
                <a:ext uri="{FF2B5EF4-FFF2-40B4-BE49-F238E27FC236}">
                  <a16:creationId xmlns:a16="http://schemas.microsoft.com/office/drawing/2014/main" id="{27779522-58AB-ED46-AF60-19CE180B1B53}"/>
                </a:ext>
              </a:extLst>
            </p:cNvPr>
            <p:cNvSpPr txBox="1"/>
            <p:nvPr/>
          </p:nvSpPr>
          <p:spPr>
            <a:xfrm>
              <a:off x="1014495" y="3577361"/>
              <a:ext cx="2957983" cy="830997"/>
            </a:xfrm>
            <a:prstGeom prst="rect">
              <a:avLst/>
            </a:prstGeom>
            <a:noFill/>
          </p:spPr>
          <p:txBody>
            <a:bodyPr wrap="square" rtlCol="0">
              <a:spAutoFit/>
            </a:bodyPr>
            <a:lstStyle/>
            <a:p>
              <a:pPr algn="ctr"/>
              <a:r>
                <a:rPr lang="en-US" sz="2400" dirty="0" err="1">
                  <a:solidFill>
                    <a:srgbClr val="0DC0FF"/>
                  </a:solidFill>
                </a:rPr>
                <a:t>Tensorflow</a:t>
              </a:r>
              <a:r>
                <a:rPr lang="en-US" sz="2400" dirty="0">
                  <a:solidFill>
                    <a:srgbClr val="0DC0FF"/>
                  </a:solidFill>
                </a:rPr>
                <a:t> for edge devices</a:t>
              </a:r>
            </a:p>
          </p:txBody>
        </p:sp>
      </p:grpSp>
      <p:grpSp>
        <p:nvGrpSpPr>
          <p:cNvPr id="6" name="Group 5">
            <a:extLst>
              <a:ext uri="{FF2B5EF4-FFF2-40B4-BE49-F238E27FC236}">
                <a16:creationId xmlns:a16="http://schemas.microsoft.com/office/drawing/2014/main" id="{540097F2-7894-A14C-B113-63EADDEDAC91}"/>
              </a:ext>
            </a:extLst>
          </p:cNvPr>
          <p:cNvGrpSpPr/>
          <p:nvPr/>
        </p:nvGrpSpPr>
        <p:grpSpPr>
          <a:xfrm>
            <a:off x="8156377" y="2632587"/>
            <a:ext cx="3132028" cy="2630956"/>
            <a:chOff x="4529985" y="1843547"/>
            <a:chExt cx="3132028" cy="2630956"/>
          </a:xfrm>
        </p:grpSpPr>
        <p:pic>
          <p:nvPicPr>
            <p:cNvPr id="3076" name="Picture 4" descr="Roboflow Universe: Open Source Computer Vision Community">
              <a:extLst>
                <a:ext uri="{FF2B5EF4-FFF2-40B4-BE49-F238E27FC236}">
                  <a16:creationId xmlns:a16="http://schemas.microsoft.com/office/drawing/2014/main" id="{F5798952-9069-7048-9F9B-DE8CF5674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768" y="1959378"/>
              <a:ext cx="1266462" cy="1266462"/>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1C51A0A2-2671-A94A-94A0-C6F2BF6C58C3}"/>
                </a:ext>
              </a:extLst>
            </p:cNvPr>
            <p:cNvSpPr/>
            <p:nvPr/>
          </p:nvSpPr>
          <p:spPr>
            <a:xfrm>
              <a:off x="4997245" y="1843547"/>
              <a:ext cx="2197509" cy="1592827"/>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3E66FC4-59D8-C944-AF7E-CE3AE5C12BED}"/>
                </a:ext>
              </a:extLst>
            </p:cNvPr>
            <p:cNvSpPr txBox="1"/>
            <p:nvPr/>
          </p:nvSpPr>
          <p:spPr>
            <a:xfrm>
              <a:off x="4529985" y="3643506"/>
              <a:ext cx="3132028" cy="830997"/>
            </a:xfrm>
            <a:prstGeom prst="rect">
              <a:avLst/>
            </a:prstGeom>
            <a:noFill/>
          </p:spPr>
          <p:txBody>
            <a:bodyPr wrap="square" rtlCol="0">
              <a:spAutoFit/>
            </a:bodyPr>
            <a:lstStyle/>
            <a:p>
              <a:pPr algn="ctr"/>
              <a:r>
                <a:rPr lang="en-US" sz="2400" dirty="0" err="1">
                  <a:solidFill>
                    <a:srgbClr val="0DC0FF"/>
                  </a:solidFill>
                </a:rPr>
                <a:t>Roboflow</a:t>
              </a:r>
              <a:r>
                <a:rPr lang="en-US" sz="2400" dirty="0">
                  <a:solidFill>
                    <a:srgbClr val="0DC0FF"/>
                  </a:solidFill>
                </a:rPr>
                <a:t> for database manipulation</a:t>
              </a:r>
            </a:p>
          </p:txBody>
        </p:sp>
      </p:grpSp>
      <p:grpSp>
        <p:nvGrpSpPr>
          <p:cNvPr id="7" name="Group 6">
            <a:extLst>
              <a:ext uri="{FF2B5EF4-FFF2-40B4-BE49-F238E27FC236}">
                <a16:creationId xmlns:a16="http://schemas.microsoft.com/office/drawing/2014/main" id="{21CDE8D0-1BE8-1C45-9CE2-6E26E85F9DB7}"/>
              </a:ext>
            </a:extLst>
          </p:cNvPr>
          <p:cNvGrpSpPr/>
          <p:nvPr/>
        </p:nvGrpSpPr>
        <p:grpSpPr>
          <a:xfrm>
            <a:off x="4685444" y="2632587"/>
            <a:ext cx="3288374" cy="2130695"/>
            <a:chOff x="4391933" y="4547267"/>
            <a:chExt cx="3288374" cy="2130695"/>
          </a:xfrm>
        </p:grpSpPr>
        <p:sp>
          <p:nvSpPr>
            <p:cNvPr id="21" name="Rounded Rectangle 20">
              <a:extLst>
                <a:ext uri="{FF2B5EF4-FFF2-40B4-BE49-F238E27FC236}">
                  <a16:creationId xmlns:a16="http://schemas.microsoft.com/office/drawing/2014/main" id="{0336E423-FF73-284F-8BB7-65EF5326120E}"/>
                </a:ext>
              </a:extLst>
            </p:cNvPr>
            <p:cNvSpPr/>
            <p:nvPr/>
          </p:nvSpPr>
          <p:spPr>
            <a:xfrm>
              <a:off x="4391933" y="4547267"/>
              <a:ext cx="3288374" cy="1592826"/>
            </a:xfrm>
            <a:prstGeom prst="roundRect">
              <a:avLst/>
            </a:prstGeom>
            <a:noFill/>
            <a:ln w="4445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A7D84CC-3290-2542-A91B-09650B1AFADA}"/>
                </a:ext>
              </a:extLst>
            </p:cNvPr>
            <p:cNvSpPr txBox="1"/>
            <p:nvPr/>
          </p:nvSpPr>
          <p:spPr>
            <a:xfrm>
              <a:off x="4529985" y="6216297"/>
              <a:ext cx="2883078" cy="461665"/>
            </a:xfrm>
            <a:prstGeom prst="rect">
              <a:avLst/>
            </a:prstGeom>
            <a:noFill/>
          </p:spPr>
          <p:txBody>
            <a:bodyPr wrap="square" rtlCol="0">
              <a:spAutoFit/>
            </a:bodyPr>
            <a:lstStyle/>
            <a:p>
              <a:pPr algn="ctr"/>
              <a:r>
                <a:rPr lang="en-US" sz="2400" dirty="0">
                  <a:solidFill>
                    <a:srgbClr val="0DC0FF"/>
                  </a:solidFill>
                </a:rPr>
                <a:t>Nvidia AI school</a:t>
              </a:r>
            </a:p>
          </p:txBody>
        </p:sp>
        <p:pic>
          <p:nvPicPr>
            <p:cNvPr id="3080" name="Picture 8" descr="Jetson AI Courses and Certifications | NVIDIA Developer">
              <a:extLst>
                <a:ext uri="{FF2B5EF4-FFF2-40B4-BE49-F238E27FC236}">
                  <a16:creationId xmlns:a16="http://schemas.microsoft.com/office/drawing/2014/main" id="{13783512-BA36-BC4B-ADAE-E5BC2D0C7A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985" y="4657966"/>
              <a:ext cx="2957983" cy="13714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9812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E4DC-DD7F-211F-9CA9-D5A3A1317963}"/>
              </a:ext>
            </a:extLst>
          </p:cNvPr>
          <p:cNvSpPr>
            <a:spLocks noGrp="1"/>
          </p:cNvSpPr>
          <p:nvPr>
            <p:ph type="ctrTitle"/>
          </p:nvPr>
        </p:nvSpPr>
        <p:spPr/>
        <p:txBody>
          <a:bodyPr>
            <a:normAutofit fontScale="90000"/>
          </a:bodyPr>
          <a:lstStyle/>
          <a:p>
            <a:r>
              <a:rPr lang="en-GB" dirty="0"/>
              <a:t>Robot Operating System - ROS</a:t>
            </a:r>
          </a:p>
        </p:txBody>
      </p:sp>
      <p:sp>
        <p:nvSpPr>
          <p:cNvPr id="3" name="Subtitle 2">
            <a:extLst>
              <a:ext uri="{FF2B5EF4-FFF2-40B4-BE49-F238E27FC236}">
                <a16:creationId xmlns:a16="http://schemas.microsoft.com/office/drawing/2014/main" id="{B3F67557-7A81-F505-707D-0660465841E3}"/>
              </a:ext>
            </a:extLst>
          </p:cNvPr>
          <p:cNvSpPr>
            <a:spLocks noGrp="1"/>
          </p:cNvSpPr>
          <p:nvPr>
            <p:ph type="subTitle" idx="1"/>
          </p:nvPr>
        </p:nvSpPr>
        <p:spPr/>
        <p:txBody>
          <a:bodyPr/>
          <a:lstStyle/>
          <a:p>
            <a:r>
              <a:rPr lang="en-GB" dirty="0"/>
              <a:t>AI in ROS </a:t>
            </a:r>
          </a:p>
        </p:txBody>
      </p:sp>
    </p:spTree>
    <p:extLst>
      <p:ext uri="{BB962C8B-B14F-4D97-AF65-F5344CB8AC3E}">
        <p14:creationId xmlns:p14="http://schemas.microsoft.com/office/powerpoint/2010/main" val="117967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EF56-0A11-2373-60DC-5C67FB0FDF61}"/>
              </a:ext>
            </a:extLst>
          </p:cNvPr>
          <p:cNvSpPr>
            <a:spLocks noGrp="1"/>
          </p:cNvSpPr>
          <p:nvPr>
            <p:ph type="ctrTitle"/>
          </p:nvPr>
        </p:nvSpPr>
        <p:spPr/>
        <p:txBody>
          <a:bodyPr>
            <a:normAutofit fontScale="90000"/>
          </a:bodyPr>
          <a:lstStyle/>
          <a:p>
            <a:r>
              <a:rPr lang="en-GB" dirty="0"/>
              <a:t>Getting Started with ROS</a:t>
            </a:r>
          </a:p>
        </p:txBody>
      </p:sp>
      <p:sp>
        <p:nvSpPr>
          <p:cNvPr id="3" name="Subtitle 2">
            <a:extLst>
              <a:ext uri="{FF2B5EF4-FFF2-40B4-BE49-F238E27FC236}">
                <a16:creationId xmlns:a16="http://schemas.microsoft.com/office/drawing/2014/main" id="{992A1DB3-ED84-E8C4-92D8-6A495EC3259D}"/>
              </a:ext>
            </a:extLst>
          </p:cNvPr>
          <p:cNvSpPr>
            <a:spLocks noGrp="1"/>
          </p:cNvSpPr>
          <p:nvPr>
            <p:ph type="subTitle" idx="1"/>
          </p:nvPr>
        </p:nvSpPr>
        <p:spPr>
          <a:xfrm>
            <a:off x="406206" y="4590215"/>
            <a:ext cx="4267394" cy="884144"/>
          </a:xfrm>
        </p:spPr>
        <p:txBody>
          <a:bodyPr/>
          <a:lstStyle/>
          <a:p>
            <a:r>
              <a:rPr lang="en-GB" dirty="0">
                <a:solidFill>
                  <a:schemeClr val="bg2">
                    <a:lumMod val="50000"/>
                  </a:schemeClr>
                </a:solidFill>
                <a:latin typeface="Nexa-Light" panose="01000000000000000000" pitchFamily="2" charset="0"/>
              </a:rPr>
              <a:t>Introduction to neural networks</a:t>
            </a:r>
          </a:p>
        </p:txBody>
      </p:sp>
    </p:spTree>
    <p:extLst>
      <p:ext uri="{BB962C8B-B14F-4D97-AF65-F5344CB8AC3E}">
        <p14:creationId xmlns:p14="http://schemas.microsoft.com/office/powerpoint/2010/main" val="19361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75E54-0520-8B94-53B7-A871517C855D}"/>
              </a:ext>
            </a:extLst>
          </p:cNvPr>
          <p:cNvSpPr>
            <a:spLocks noGrp="1"/>
          </p:cNvSpPr>
          <p:nvPr>
            <p:ph type="title"/>
          </p:nvPr>
        </p:nvSpPr>
        <p:spPr/>
        <p:txBody>
          <a:bodyPr/>
          <a:lstStyle/>
          <a:p>
            <a:r>
              <a:rPr lang="en-US" sz="4400" dirty="0"/>
              <a:t>Introduction to neural networks</a:t>
            </a:r>
            <a:br>
              <a:rPr lang="en-US" dirty="0"/>
            </a:br>
            <a:r>
              <a:rPr lang="en-US" sz="3600" dirty="0"/>
              <a:t>What is a neural network?</a:t>
            </a:r>
            <a:endParaRPr lang="en-GB" dirty="0"/>
          </a:p>
        </p:txBody>
      </p:sp>
      <p:sp>
        <p:nvSpPr>
          <p:cNvPr id="9" name="Content Placeholder 2">
            <a:extLst>
              <a:ext uri="{FF2B5EF4-FFF2-40B4-BE49-F238E27FC236}">
                <a16:creationId xmlns:a16="http://schemas.microsoft.com/office/drawing/2014/main" id="{FC57CE05-FB67-2A4D-9FCA-6B026D90E6FF}"/>
              </a:ext>
            </a:extLst>
          </p:cNvPr>
          <p:cNvSpPr txBox="1">
            <a:spLocks/>
          </p:cNvSpPr>
          <p:nvPr/>
        </p:nvSpPr>
        <p:spPr>
          <a:xfrm>
            <a:off x="838200" y="1825625"/>
            <a:ext cx="1035762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Set of nodes (neurons) that take the information the user sends through the Input layer, apply some mathematical operations and send them back through the output layer. </a:t>
            </a:r>
          </a:p>
        </p:txBody>
      </p:sp>
      <p:pic>
        <p:nvPicPr>
          <p:cNvPr id="10" name="Picture 2" descr="Classical Neural Network: What really are Nodes and Layers? | by Chun Hei  Michael Chan | Towards Data Science">
            <a:extLst>
              <a:ext uri="{FF2B5EF4-FFF2-40B4-BE49-F238E27FC236}">
                <a16:creationId xmlns:a16="http://schemas.microsoft.com/office/drawing/2014/main" id="{71F6B746-D124-CD40-8DBE-EE4288EBAE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6848" y="3151188"/>
            <a:ext cx="5180404" cy="321185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D5B601E-5BE5-CE4D-BA12-A4B6E01DBBD7}"/>
              </a:ext>
            </a:extLst>
          </p:cNvPr>
          <p:cNvGrpSpPr/>
          <p:nvPr/>
        </p:nvGrpSpPr>
        <p:grpSpPr>
          <a:xfrm>
            <a:off x="6280231" y="3025259"/>
            <a:ext cx="4514563" cy="3164605"/>
            <a:chOff x="5899231" y="3025259"/>
            <a:chExt cx="4514563" cy="3164605"/>
          </a:xfrm>
        </p:grpSpPr>
        <p:sp>
          <p:nvSpPr>
            <p:cNvPr id="12" name="Rounded Rectangle 11">
              <a:extLst>
                <a:ext uri="{FF2B5EF4-FFF2-40B4-BE49-F238E27FC236}">
                  <a16:creationId xmlns:a16="http://schemas.microsoft.com/office/drawing/2014/main" id="{8F090F38-5017-7649-A22B-97F6FF40E2D1}"/>
                </a:ext>
              </a:extLst>
            </p:cNvPr>
            <p:cNvSpPr/>
            <p:nvPr/>
          </p:nvSpPr>
          <p:spPr>
            <a:xfrm>
              <a:off x="5899232" y="3363953"/>
              <a:ext cx="4514562" cy="553909"/>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F51559-1ECB-044C-8AA4-55AE97FEF5E2}"/>
                </a:ext>
              </a:extLst>
            </p:cNvPr>
            <p:cNvSpPr txBox="1"/>
            <p:nvPr/>
          </p:nvSpPr>
          <p:spPr>
            <a:xfrm>
              <a:off x="5899231" y="3025259"/>
              <a:ext cx="1246752" cy="369332"/>
            </a:xfrm>
            <a:prstGeom prst="rect">
              <a:avLst/>
            </a:prstGeom>
            <a:noFill/>
          </p:spPr>
          <p:txBody>
            <a:bodyPr wrap="none" rtlCol="0">
              <a:spAutoFit/>
            </a:bodyPr>
            <a:lstStyle/>
            <a:p>
              <a:r>
                <a:rPr lang="en-US" dirty="0">
                  <a:solidFill>
                    <a:schemeClr val="accent2">
                      <a:lumMod val="75000"/>
                    </a:schemeClr>
                  </a:solidFill>
                </a:rPr>
                <a:t>Input layer</a:t>
              </a:r>
              <a:r>
                <a:rPr lang="en-US" dirty="0"/>
                <a:t> </a:t>
              </a:r>
            </a:p>
          </p:txBody>
        </p:sp>
        <p:sp>
          <p:nvSpPr>
            <p:cNvPr id="14" name="Rounded Rectangle 13">
              <a:extLst>
                <a:ext uri="{FF2B5EF4-FFF2-40B4-BE49-F238E27FC236}">
                  <a16:creationId xmlns:a16="http://schemas.microsoft.com/office/drawing/2014/main" id="{F5A30987-F167-0444-8AB7-07C7F3FB7B2B}"/>
                </a:ext>
              </a:extLst>
            </p:cNvPr>
            <p:cNvSpPr/>
            <p:nvPr/>
          </p:nvSpPr>
          <p:spPr>
            <a:xfrm>
              <a:off x="5899232" y="4499948"/>
              <a:ext cx="4514562" cy="553910"/>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9F0390-DC3D-504D-91E6-B07697C7F8CA}"/>
                </a:ext>
              </a:extLst>
            </p:cNvPr>
            <p:cNvSpPr txBox="1"/>
            <p:nvPr/>
          </p:nvSpPr>
          <p:spPr>
            <a:xfrm>
              <a:off x="5899231" y="4172404"/>
              <a:ext cx="1424685" cy="369332"/>
            </a:xfrm>
            <a:prstGeom prst="rect">
              <a:avLst/>
            </a:prstGeom>
            <a:noFill/>
          </p:spPr>
          <p:txBody>
            <a:bodyPr wrap="none" rtlCol="0">
              <a:spAutoFit/>
            </a:bodyPr>
            <a:lstStyle/>
            <a:p>
              <a:r>
                <a:rPr lang="en-US" dirty="0">
                  <a:solidFill>
                    <a:schemeClr val="accent5"/>
                  </a:solidFill>
                </a:rPr>
                <a:t>Hidden layer</a:t>
              </a:r>
              <a:r>
                <a:rPr lang="en-US" dirty="0"/>
                <a:t> </a:t>
              </a:r>
            </a:p>
          </p:txBody>
        </p:sp>
        <p:sp>
          <p:nvSpPr>
            <p:cNvPr id="16" name="Rounded Rectangle 15">
              <a:extLst>
                <a:ext uri="{FF2B5EF4-FFF2-40B4-BE49-F238E27FC236}">
                  <a16:creationId xmlns:a16="http://schemas.microsoft.com/office/drawing/2014/main" id="{AB7EB9DE-3DE7-A84F-81F0-4B664A0ACC8A}"/>
                </a:ext>
              </a:extLst>
            </p:cNvPr>
            <p:cNvSpPr/>
            <p:nvPr/>
          </p:nvSpPr>
          <p:spPr>
            <a:xfrm>
              <a:off x="5899232" y="5635954"/>
              <a:ext cx="4514562" cy="553910"/>
            </a:xfrm>
            <a:prstGeom prst="round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7CCDFE-E952-C641-8EF6-1D641FF2646A}"/>
                </a:ext>
              </a:extLst>
            </p:cNvPr>
            <p:cNvSpPr txBox="1"/>
            <p:nvPr/>
          </p:nvSpPr>
          <p:spPr>
            <a:xfrm>
              <a:off x="5899231" y="5308410"/>
              <a:ext cx="1418273" cy="369332"/>
            </a:xfrm>
            <a:prstGeom prst="rect">
              <a:avLst/>
            </a:prstGeom>
            <a:noFill/>
          </p:spPr>
          <p:txBody>
            <a:bodyPr wrap="none" rtlCol="0">
              <a:spAutoFit/>
            </a:bodyPr>
            <a:lstStyle/>
            <a:p>
              <a:r>
                <a:rPr lang="en-US" dirty="0">
                  <a:solidFill>
                    <a:schemeClr val="accent6">
                      <a:lumMod val="60000"/>
                      <a:lumOff val="40000"/>
                    </a:schemeClr>
                  </a:solidFill>
                </a:rPr>
                <a:t>Output layer</a:t>
              </a:r>
              <a:r>
                <a:rPr lang="en-US" dirty="0"/>
                <a:t> </a:t>
              </a:r>
            </a:p>
          </p:txBody>
        </p:sp>
        <p:sp>
          <p:nvSpPr>
            <p:cNvPr id="18" name="TextBox 17">
              <a:extLst>
                <a:ext uri="{FF2B5EF4-FFF2-40B4-BE49-F238E27FC236}">
                  <a16:creationId xmlns:a16="http://schemas.microsoft.com/office/drawing/2014/main" id="{2135F9D1-8304-004F-B501-CF077ABDB06E}"/>
                </a:ext>
              </a:extLst>
            </p:cNvPr>
            <p:cNvSpPr txBox="1"/>
            <p:nvPr/>
          </p:nvSpPr>
          <p:spPr>
            <a:xfrm>
              <a:off x="6017012" y="3463410"/>
              <a:ext cx="4396781" cy="369332"/>
            </a:xfrm>
            <a:prstGeom prst="rect">
              <a:avLst/>
            </a:prstGeom>
            <a:noFill/>
          </p:spPr>
          <p:txBody>
            <a:bodyPr wrap="none" rtlCol="0">
              <a:spAutoFit/>
            </a:bodyPr>
            <a:lstStyle/>
            <a:p>
              <a:r>
                <a:rPr lang="en-US" dirty="0"/>
                <a:t>Neurons directly connected to the user input</a:t>
              </a:r>
            </a:p>
          </p:txBody>
        </p:sp>
        <p:sp>
          <p:nvSpPr>
            <p:cNvPr id="19" name="TextBox 18">
              <a:extLst>
                <a:ext uri="{FF2B5EF4-FFF2-40B4-BE49-F238E27FC236}">
                  <a16:creationId xmlns:a16="http://schemas.microsoft.com/office/drawing/2014/main" id="{38DBBD76-6CA0-F641-87AC-B2094C723AFD}"/>
                </a:ext>
              </a:extLst>
            </p:cNvPr>
            <p:cNvSpPr txBox="1"/>
            <p:nvPr/>
          </p:nvSpPr>
          <p:spPr>
            <a:xfrm>
              <a:off x="5958122" y="4592237"/>
              <a:ext cx="4113947" cy="369332"/>
            </a:xfrm>
            <a:prstGeom prst="rect">
              <a:avLst/>
            </a:prstGeom>
            <a:noFill/>
          </p:spPr>
          <p:txBody>
            <a:bodyPr wrap="none" rtlCol="0">
              <a:spAutoFit/>
            </a:bodyPr>
            <a:lstStyle/>
            <a:p>
              <a:r>
                <a:rPr lang="en-US" dirty="0"/>
                <a:t>Neurons only connected to other neurons</a:t>
              </a:r>
            </a:p>
          </p:txBody>
        </p:sp>
        <p:sp>
          <p:nvSpPr>
            <p:cNvPr id="20" name="TextBox 19">
              <a:extLst>
                <a:ext uri="{FF2B5EF4-FFF2-40B4-BE49-F238E27FC236}">
                  <a16:creationId xmlns:a16="http://schemas.microsoft.com/office/drawing/2014/main" id="{A012434A-FDA8-624C-92A8-B2CDCDD9BD93}"/>
                </a:ext>
              </a:extLst>
            </p:cNvPr>
            <p:cNvSpPr txBox="1"/>
            <p:nvPr/>
          </p:nvSpPr>
          <p:spPr>
            <a:xfrm>
              <a:off x="5958122" y="5749137"/>
              <a:ext cx="2912016" cy="369332"/>
            </a:xfrm>
            <a:prstGeom prst="rect">
              <a:avLst/>
            </a:prstGeom>
            <a:noFill/>
          </p:spPr>
          <p:txBody>
            <a:bodyPr wrap="none" rtlCol="0">
              <a:spAutoFit/>
            </a:bodyPr>
            <a:lstStyle/>
            <a:p>
              <a:r>
                <a:rPr lang="en-US" dirty="0"/>
                <a:t>Neurons delivering the result</a:t>
              </a:r>
            </a:p>
          </p:txBody>
        </p:sp>
      </p:grpSp>
    </p:spTree>
    <p:extLst>
      <p:ext uri="{BB962C8B-B14F-4D97-AF65-F5344CB8AC3E}">
        <p14:creationId xmlns:p14="http://schemas.microsoft.com/office/powerpoint/2010/main" val="219539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lstStyle/>
          <a:p>
            <a:r>
              <a:rPr lang="en-US" sz="4000" dirty="0"/>
              <a:t>Introduction to neural networks</a:t>
            </a:r>
            <a:br>
              <a:rPr lang="en-US" dirty="0"/>
            </a:br>
            <a:r>
              <a:rPr lang="en-US" sz="3200" dirty="0"/>
              <a:t>What is a neuron?</a:t>
            </a:r>
          </a:p>
        </p:txBody>
      </p:sp>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200" y="1825626"/>
            <a:ext cx="1035762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Minimal element of a neural network, it takes as an input a weighted combination of numbers and outputs the result of applying a given function to it, known as activation function. </a:t>
            </a:r>
          </a:p>
        </p:txBody>
      </p:sp>
      <p:grpSp>
        <p:nvGrpSpPr>
          <p:cNvPr id="17" name="Group 16">
            <a:extLst>
              <a:ext uri="{FF2B5EF4-FFF2-40B4-BE49-F238E27FC236}">
                <a16:creationId xmlns:a16="http://schemas.microsoft.com/office/drawing/2014/main" id="{1F9C069B-7C47-0248-B045-7B452B81AE29}"/>
              </a:ext>
            </a:extLst>
          </p:cNvPr>
          <p:cNvGrpSpPr/>
          <p:nvPr/>
        </p:nvGrpSpPr>
        <p:grpSpPr>
          <a:xfrm>
            <a:off x="2612945" y="3151189"/>
            <a:ext cx="6808133" cy="3287180"/>
            <a:chOff x="2236816" y="3209927"/>
            <a:chExt cx="6808133" cy="3287180"/>
          </a:xfrm>
        </p:grpSpPr>
        <p:sp>
          <p:nvSpPr>
            <p:cNvPr id="11" name="Oval 10">
              <a:extLst>
                <a:ext uri="{FF2B5EF4-FFF2-40B4-BE49-F238E27FC236}">
                  <a16:creationId xmlns:a16="http://schemas.microsoft.com/office/drawing/2014/main" id="{518D1C8F-84DD-A24F-81A0-10E08C0E2A5E}"/>
                </a:ext>
              </a:extLst>
            </p:cNvPr>
            <p:cNvSpPr/>
            <p:nvPr/>
          </p:nvSpPr>
          <p:spPr>
            <a:xfrm>
              <a:off x="6017012" y="3209927"/>
              <a:ext cx="2955208" cy="2450148"/>
            </a:xfrm>
            <a:prstGeom prst="ellipse">
              <a:avLst/>
            </a:prstGeom>
            <a:blipFill>
              <a:blip r:embed="rId2"/>
              <a:stretch>
                <a:fillRect/>
              </a:stretch>
            </a:blip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ADFF9D3-A6ED-E247-8D80-CAE63CF3958D}"/>
                </a:ext>
              </a:extLst>
            </p:cNvPr>
            <p:cNvGrpSpPr/>
            <p:nvPr/>
          </p:nvGrpSpPr>
          <p:grpSpPr>
            <a:xfrm>
              <a:off x="2236816" y="4070138"/>
              <a:ext cx="2576912" cy="778625"/>
              <a:chOff x="899160" y="4136811"/>
              <a:chExt cx="2576912" cy="778625"/>
            </a:xfrm>
          </p:grpSpPr>
          <p:sp>
            <p:nvSpPr>
              <p:cNvPr id="13" name="Rounded Rectangle 12">
                <a:extLst>
                  <a:ext uri="{FF2B5EF4-FFF2-40B4-BE49-F238E27FC236}">
                    <a16:creationId xmlns:a16="http://schemas.microsoft.com/office/drawing/2014/main" id="{A7B8F083-5689-1E49-B58F-4D9238950592}"/>
                  </a:ext>
                </a:extLst>
              </p:cNvPr>
              <p:cNvSpPr/>
              <p:nvPr/>
            </p:nvSpPr>
            <p:spPr>
              <a:xfrm>
                <a:off x="976712" y="4136811"/>
                <a:ext cx="2499360" cy="778625"/>
              </a:xfrm>
              <a:prstGeom prst="round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68CB92-115C-3743-97A6-7CB64D6FC402}"/>
                      </a:ext>
                    </a:extLst>
                  </p:cNvPr>
                  <p:cNvSpPr txBox="1"/>
                  <p:nvPr/>
                </p:nvSpPr>
                <p:spPr>
                  <a:xfrm>
                    <a:off x="899160" y="4173496"/>
                    <a:ext cx="2499360" cy="639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r>
                                <a:rPr lang="en-GB" b="0" i="1" smtClean="0">
                                  <a:latin typeface="Cambria Math" panose="02040503050406030204" pitchFamily="18" charset="0"/>
                                </a:rPr>
                                <m:t>𝑥</m:t>
                              </m:r>
                            </m:e>
                            <m:sub>
                              <m:r>
                                <a:rPr lang="en-GB" b="0" i="1" smtClean="0">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𝑛</m:t>
                              </m:r>
                            </m:sub>
                          </m:sSub>
                        </m:oMath>
                      </m:oMathPara>
                    </a14:m>
                    <a:endParaRPr lang="en-US" dirty="0"/>
                  </a:p>
                </p:txBody>
              </p:sp>
            </mc:Choice>
            <mc:Fallback xmlns="">
              <p:sp>
                <p:nvSpPr>
                  <p:cNvPr id="12" name="TextBox 11">
                    <a:extLst>
                      <a:ext uri="{FF2B5EF4-FFF2-40B4-BE49-F238E27FC236}">
                        <a16:creationId xmlns:a16="http://schemas.microsoft.com/office/drawing/2014/main" id="{CD68CB92-115C-3743-97A6-7CB64D6FC402}"/>
                      </a:ext>
                    </a:extLst>
                  </p:cNvPr>
                  <p:cNvSpPr txBox="1">
                    <a:spLocks noRot="1" noChangeAspect="1" noMove="1" noResize="1" noEditPoints="1" noAdjustHandles="1" noChangeArrowheads="1" noChangeShapeType="1" noTextEdit="1"/>
                  </p:cNvSpPr>
                  <p:nvPr/>
                </p:nvSpPr>
                <p:spPr>
                  <a:xfrm>
                    <a:off x="899160" y="4173496"/>
                    <a:ext cx="2499360" cy="639983"/>
                  </a:xfrm>
                  <a:prstGeom prst="rect">
                    <a:avLst/>
                  </a:prstGeom>
                  <a:blipFill>
                    <a:blip r:embed="rId3"/>
                    <a:stretch>
                      <a:fillRect b="-7692"/>
                    </a:stretch>
                  </a:blipFill>
                </p:spPr>
                <p:txBody>
                  <a:bodyPr/>
                  <a:lstStyle/>
                  <a:p>
                    <a:r>
                      <a:rPr lang="en-US">
                        <a:noFill/>
                      </a:rPr>
                      <a:t> </a:t>
                    </a:r>
                  </a:p>
                </p:txBody>
              </p:sp>
            </mc:Fallback>
          </mc:AlternateContent>
        </p:grpSp>
        <p:cxnSp>
          <p:nvCxnSpPr>
            <p:cNvPr id="16" name="Straight Arrow Connector 15">
              <a:extLst>
                <a:ext uri="{FF2B5EF4-FFF2-40B4-BE49-F238E27FC236}">
                  <a16:creationId xmlns:a16="http://schemas.microsoft.com/office/drawing/2014/main" id="{D6E439EC-CBCE-8D41-8218-C66380F572A9}"/>
                </a:ext>
              </a:extLst>
            </p:cNvPr>
            <p:cNvCxnSpPr>
              <a:cxnSpLocks/>
            </p:cNvCxnSpPr>
            <p:nvPr/>
          </p:nvCxnSpPr>
          <p:spPr>
            <a:xfrm>
              <a:off x="4918972" y="4431476"/>
              <a:ext cx="1050968" cy="3525"/>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0FB882F-DC36-A54D-9300-B2A4E7D24330}"/>
                </a:ext>
              </a:extLst>
            </p:cNvPr>
            <p:cNvSpPr txBox="1"/>
            <p:nvPr/>
          </p:nvSpPr>
          <p:spPr>
            <a:xfrm>
              <a:off x="5944282" y="5666110"/>
              <a:ext cx="3100667" cy="830997"/>
            </a:xfrm>
            <a:prstGeom prst="rect">
              <a:avLst/>
            </a:prstGeom>
            <a:noFill/>
          </p:spPr>
          <p:txBody>
            <a:bodyPr wrap="square" rtlCol="0">
              <a:spAutoFit/>
            </a:bodyPr>
            <a:lstStyle/>
            <a:p>
              <a:pPr algn="just"/>
              <a:r>
                <a:rPr lang="en-US" sz="2400" dirty="0">
                  <a:solidFill>
                    <a:schemeClr val="accent1"/>
                  </a:solidFill>
                </a:rPr>
                <a:t>Neuron with a sigmoid activation function</a:t>
              </a:r>
            </a:p>
          </p:txBody>
        </p:sp>
      </p:grpSp>
    </p:spTree>
    <p:extLst>
      <p:ext uri="{BB962C8B-B14F-4D97-AF65-F5344CB8AC3E}">
        <p14:creationId xmlns:p14="http://schemas.microsoft.com/office/powerpoint/2010/main" val="186517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normAutofit/>
          </a:bodyPr>
          <a:lstStyle/>
          <a:p>
            <a:r>
              <a:rPr lang="en-US" sz="4000" dirty="0"/>
              <a:t>Introduction to neural networks</a:t>
            </a:r>
            <a:br>
              <a:rPr lang="en-US" dirty="0"/>
            </a:br>
            <a:r>
              <a:rPr lang="en-US" sz="3200" dirty="0"/>
              <a:t>How to set up a network?</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EAA4A47-E80F-4D4E-9C3D-D2B3E7B2CB59}"/>
                  </a:ext>
                </a:extLst>
              </p:cNvPr>
              <p:cNvSpPr txBox="1">
                <a:spLocks/>
              </p:cNvSpPr>
              <p:nvPr/>
            </p:nvSpPr>
            <p:spPr>
              <a:xfrm>
                <a:off x="838200" y="1825626"/>
                <a:ext cx="10357624" cy="19843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optimization process involved in training a neural network requires to compute the optimal value for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𝑖</m:t>
                        </m:r>
                      </m:sub>
                    </m:sSub>
                  </m:oMath>
                </a14:m>
                <a:r>
                  <a:rPr lang="en-US" dirty="0"/>
                  <a:t> that minimizes some error metric.</a:t>
                </a:r>
              </a:p>
              <a:p>
                <a:pPr algn="just"/>
                <a:r>
                  <a:rPr lang="en-US" dirty="0"/>
                  <a:t>Two sets of data are used to both train and  verify that the network works properly. </a:t>
                </a:r>
              </a:p>
            </p:txBody>
          </p:sp>
        </mc:Choice>
        <mc:Fallback xmlns="">
          <p:sp>
            <p:nvSpPr>
              <p:cNvPr id="6" name="Content Placeholder 2">
                <a:extLst>
                  <a:ext uri="{FF2B5EF4-FFF2-40B4-BE49-F238E27FC236}">
                    <a16:creationId xmlns:a16="http://schemas.microsoft.com/office/drawing/2014/main" id="{5EAA4A47-E80F-4D4E-9C3D-D2B3E7B2CB59}"/>
                  </a:ext>
                </a:extLst>
              </p:cNvPr>
              <p:cNvSpPr txBox="1">
                <a:spLocks noRot="1" noChangeAspect="1" noMove="1" noResize="1" noEditPoints="1" noAdjustHandles="1" noChangeArrowheads="1" noChangeShapeType="1" noTextEdit="1"/>
              </p:cNvSpPr>
              <p:nvPr/>
            </p:nvSpPr>
            <p:spPr>
              <a:xfrm>
                <a:off x="838200" y="1825626"/>
                <a:ext cx="10357624" cy="1984374"/>
              </a:xfrm>
              <a:prstGeom prst="rect">
                <a:avLst/>
              </a:prstGeom>
              <a:blipFill>
                <a:blip r:embed="rId3"/>
                <a:stretch>
                  <a:fillRect l="-1103" t="-7006" r="-1225" b="-6369"/>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12DBD911-80DC-B545-8B6C-7900981AB752}"/>
              </a:ext>
            </a:extLst>
          </p:cNvPr>
          <p:cNvSpPr/>
          <p:nvPr/>
        </p:nvSpPr>
        <p:spPr>
          <a:xfrm>
            <a:off x="1774439" y="4118161"/>
            <a:ext cx="1840966" cy="2288149"/>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lassical Neural Network: What really are Nodes and Layers? | by Chun Hei  Michael Chan | Towards Data Science">
            <a:extLst>
              <a:ext uri="{FF2B5EF4-FFF2-40B4-BE49-F238E27FC236}">
                <a16:creationId xmlns:a16="http://schemas.microsoft.com/office/drawing/2014/main" id="{5F039587-ED17-314E-8DEB-30E1524A546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419211" y="4064809"/>
            <a:ext cx="3776613" cy="234150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847E9A38-544E-314D-AF94-8FD057BE0A42}"/>
              </a:ext>
            </a:extLst>
          </p:cNvPr>
          <p:cNvCxnSpPr>
            <a:cxnSpLocks/>
          </p:cNvCxnSpPr>
          <p:nvPr/>
        </p:nvCxnSpPr>
        <p:spPr>
          <a:xfrm>
            <a:off x="4008474" y="5134769"/>
            <a:ext cx="315432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040568-EF08-AA4C-8E59-F66BB34F8BC3}"/>
              </a:ext>
            </a:extLst>
          </p:cNvPr>
          <p:cNvCxnSpPr>
            <a:cxnSpLocks/>
          </p:cNvCxnSpPr>
          <p:nvPr/>
        </p:nvCxnSpPr>
        <p:spPr>
          <a:xfrm>
            <a:off x="4008474" y="5378609"/>
            <a:ext cx="3154326" cy="0"/>
          </a:xfrm>
          <a:prstGeom prst="straightConnector1">
            <a:avLst/>
          </a:prstGeom>
          <a:ln w="47625">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058E5E-4885-BE4D-A23A-9344753FB74E}"/>
              </a:ext>
            </a:extLst>
          </p:cNvPr>
          <p:cNvSpPr txBox="1"/>
          <p:nvPr/>
        </p:nvSpPr>
        <p:spPr>
          <a:xfrm>
            <a:off x="4682871" y="4465320"/>
            <a:ext cx="1802509" cy="461665"/>
          </a:xfrm>
          <a:prstGeom prst="rect">
            <a:avLst/>
          </a:prstGeom>
          <a:noFill/>
        </p:spPr>
        <p:txBody>
          <a:bodyPr wrap="square" rtlCol="0">
            <a:spAutoFit/>
          </a:bodyPr>
          <a:lstStyle/>
          <a:p>
            <a:pPr algn="just"/>
            <a:r>
              <a:rPr lang="en-US" sz="2400" dirty="0">
                <a:solidFill>
                  <a:schemeClr val="accent1"/>
                </a:solidFill>
              </a:rPr>
              <a:t>Optimization</a:t>
            </a:r>
          </a:p>
        </p:txBody>
      </p:sp>
      <p:pic>
        <p:nvPicPr>
          <p:cNvPr id="1026" name="Picture 2" descr="Artificial intelligence and machine learning have a long way to go in terms  of actual cognition">
            <a:extLst>
              <a:ext uri="{FF2B5EF4-FFF2-40B4-BE49-F238E27FC236}">
                <a16:creationId xmlns:a16="http://schemas.microsoft.com/office/drawing/2014/main" id="{2935D063-845F-0142-B9CB-80E476731D3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953991" y="4410774"/>
            <a:ext cx="1547895" cy="8126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7541497-F414-BA48-A348-68FCFF723F3B}"/>
              </a:ext>
            </a:extLst>
          </p:cNvPr>
          <p:cNvSpPr txBox="1"/>
          <p:nvPr/>
        </p:nvSpPr>
        <p:spPr>
          <a:xfrm>
            <a:off x="1812897" y="4124131"/>
            <a:ext cx="1802509" cy="338554"/>
          </a:xfrm>
          <a:prstGeom prst="rect">
            <a:avLst/>
          </a:prstGeom>
          <a:noFill/>
        </p:spPr>
        <p:txBody>
          <a:bodyPr wrap="square" rtlCol="0">
            <a:spAutoFit/>
          </a:bodyPr>
          <a:lstStyle/>
          <a:p>
            <a:pPr algn="just"/>
            <a:r>
              <a:rPr lang="en-US" sz="1600" dirty="0">
                <a:solidFill>
                  <a:schemeClr val="accent4"/>
                </a:solidFill>
              </a:rPr>
              <a:t>Cat</a:t>
            </a:r>
            <a:endParaRPr lang="en-US" sz="2400" dirty="0">
              <a:solidFill>
                <a:schemeClr val="accent4"/>
              </a:solidFill>
            </a:endParaRPr>
          </a:p>
        </p:txBody>
      </p:sp>
      <p:pic>
        <p:nvPicPr>
          <p:cNvPr id="1028" name="Picture 4" descr="The 25 Cutest Dog Breeds - Most Adorable Dogs and Puppies">
            <a:extLst>
              <a:ext uri="{FF2B5EF4-FFF2-40B4-BE49-F238E27FC236}">
                <a16:creationId xmlns:a16="http://schemas.microsoft.com/office/drawing/2014/main" id="{3FD9515D-B778-5544-AB99-34DDDD01CB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3991" y="5490119"/>
            <a:ext cx="1547895" cy="7812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AF6A302-BDD5-FF46-B637-F8B1D5C82003}"/>
              </a:ext>
            </a:extLst>
          </p:cNvPr>
          <p:cNvSpPr txBox="1"/>
          <p:nvPr/>
        </p:nvSpPr>
        <p:spPr>
          <a:xfrm>
            <a:off x="1812896" y="5191996"/>
            <a:ext cx="1802509" cy="338554"/>
          </a:xfrm>
          <a:prstGeom prst="rect">
            <a:avLst/>
          </a:prstGeom>
          <a:noFill/>
        </p:spPr>
        <p:txBody>
          <a:bodyPr wrap="square" rtlCol="0">
            <a:spAutoFit/>
          </a:bodyPr>
          <a:lstStyle/>
          <a:p>
            <a:pPr algn="just"/>
            <a:r>
              <a:rPr lang="en-US" sz="1600" dirty="0">
                <a:solidFill>
                  <a:schemeClr val="tx2"/>
                </a:solidFill>
              </a:rPr>
              <a:t>Dog</a:t>
            </a:r>
            <a:endParaRPr lang="en-US" sz="2400" dirty="0">
              <a:solidFill>
                <a:schemeClr val="tx2"/>
              </a:solidFill>
            </a:endParaRPr>
          </a:p>
        </p:txBody>
      </p:sp>
      <p:sp>
        <p:nvSpPr>
          <p:cNvPr id="17" name="TextBox 16">
            <a:extLst>
              <a:ext uri="{FF2B5EF4-FFF2-40B4-BE49-F238E27FC236}">
                <a16:creationId xmlns:a16="http://schemas.microsoft.com/office/drawing/2014/main" id="{126A9748-F3FD-F441-8C33-CFBCFC19A625}"/>
              </a:ext>
            </a:extLst>
          </p:cNvPr>
          <p:cNvSpPr txBox="1"/>
          <p:nvPr/>
        </p:nvSpPr>
        <p:spPr>
          <a:xfrm>
            <a:off x="1699377" y="3808480"/>
            <a:ext cx="1802509" cy="338554"/>
          </a:xfrm>
          <a:prstGeom prst="rect">
            <a:avLst/>
          </a:prstGeom>
          <a:noFill/>
        </p:spPr>
        <p:txBody>
          <a:bodyPr wrap="square" rtlCol="0">
            <a:spAutoFit/>
          </a:bodyPr>
          <a:lstStyle/>
          <a:p>
            <a:pPr algn="just"/>
            <a:r>
              <a:rPr lang="en-US" sz="1600" dirty="0">
                <a:solidFill>
                  <a:schemeClr val="accent6"/>
                </a:solidFill>
              </a:rPr>
              <a:t>Database</a:t>
            </a:r>
            <a:endParaRPr lang="en-US" sz="2400" dirty="0">
              <a:solidFill>
                <a:schemeClr val="accent6"/>
              </a:solidFill>
            </a:endParaRPr>
          </a:p>
        </p:txBody>
      </p:sp>
    </p:spTree>
    <p:extLst>
      <p:ext uri="{BB962C8B-B14F-4D97-AF65-F5344CB8AC3E}">
        <p14:creationId xmlns:p14="http://schemas.microsoft.com/office/powerpoint/2010/main" val="15921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4BD4-F036-8740-8AAE-AC1BFA62E17E}"/>
              </a:ext>
            </a:extLst>
          </p:cNvPr>
          <p:cNvSpPr>
            <a:spLocks noGrp="1"/>
          </p:cNvSpPr>
          <p:nvPr>
            <p:ph type="title"/>
          </p:nvPr>
        </p:nvSpPr>
        <p:spPr/>
        <p:txBody>
          <a:bodyPr/>
          <a:lstStyle/>
          <a:p>
            <a:r>
              <a:rPr lang="en-US" sz="4000" dirty="0"/>
              <a:t>Introduction to neural networks</a:t>
            </a:r>
            <a:br>
              <a:rPr lang="en-US" dirty="0"/>
            </a:br>
            <a:r>
              <a:rPr lang="en-US" sz="3200" dirty="0"/>
              <a:t>Overfitting </a:t>
            </a:r>
            <a:endParaRPr lang="en-US" dirty="0"/>
          </a:p>
        </p:txBody>
      </p:sp>
      <p:sp>
        <p:nvSpPr>
          <p:cNvPr id="3" name="Content Placeholder 2">
            <a:extLst>
              <a:ext uri="{FF2B5EF4-FFF2-40B4-BE49-F238E27FC236}">
                <a16:creationId xmlns:a16="http://schemas.microsoft.com/office/drawing/2014/main" id="{9F5872DD-6B0E-DD42-AD81-52D326D76F42}"/>
              </a:ext>
            </a:extLst>
          </p:cNvPr>
          <p:cNvSpPr txBox="1">
            <a:spLocks/>
          </p:cNvSpPr>
          <p:nvPr/>
        </p:nvSpPr>
        <p:spPr>
          <a:xfrm>
            <a:off x="838200" y="1825626"/>
            <a:ext cx="10357624" cy="1984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When the network </a:t>
            </a:r>
            <a:r>
              <a:rPr lang="en-GB"/>
              <a:t>is too </a:t>
            </a:r>
            <a:r>
              <a:rPr lang="en-GB" dirty="0"/>
              <a:t>adapted to our data, we say it is </a:t>
            </a:r>
            <a:r>
              <a:rPr lang="en-GB" i="1" dirty="0"/>
              <a:t>overfitted</a:t>
            </a:r>
            <a:r>
              <a:rPr lang="en-US" dirty="0"/>
              <a:t>. </a:t>
            </a:r>
          </a:p>
          <a:p>
            <a:pPr algn="just"/>
            <a:r>
              <a:rPr lang="en-US" dirty="0"/>
              <a:t>This phenomena makes our network too stiff, it’s very good working with the data that we used to train it but it’s very bad with new samples, making in unusable in application. </a:t>
            </a:r>
          </a:p>
        </p:txBody>
      </p:sp>
      <p:pic>
        <p:nvPicPr>
          <p:cNvPr id="2054" name="Picture 6" descr="7 Simple Techniques to Prevent Overfitting | Data Science and Machine  Learning | Kaggle">
            <a:extLst>
              <a:ext uri="{FF2B5EF4-FFF2-40B4-BE49-F238E27FC236}">
                <a16:creationId xmlns:a16="http://schemas.microsoft.com/office/drawing/2014/main" id="{CDE807DB-B3DA-9D42-B794-14F0AEAC74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7" t="21869" r="3734" b="10159"/>
          <a:stretch/>
        </p:blipFill>
        <p:spPr bwMode="auto">
          <a:xfrm>
            <a:off x="2795234" y="3944938"/>
            <a:ext cx="6601532" cy="2181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1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6859-82B0-1C4C-840A-7767800FE022}"/>
              </a:ext>
            </a:extLst>
          </p:cNvPr>
          <p:cNvSpPr>
            <a:spLocks noGrp="1"/>
          </p:cNvSpPr>
          <p:nvPr>
            <p:ph type="title"/>
          </p:nvPr>
        </p:nvSpPr>
        <p:spPr/>
        <p:txBody>
          <a:bodyPr/>
          <a:lstStyle/>
          <a:p>
            <a:r>
              <a:rPr lang="en-US" sz="4000" dirty="0"/>
              <a:t>Building an AI solution</a:t>
            </a:r>
            <a:br>
              <a:rPr lang="en-US" dirty="0"/>
            </a:br>
            <a:r>
              <a:rPr lang="en-US" sz="3200" dirty="0"/>
              <a:t>Generating a dataset</a:t>
            </a:r>
            <a:endParaRPr lang="en-US" dirty="0"/>
          </a:p>
        </p:txBody>
      </p:sp>
      <p:sp>
        <p:nvSpPr>
          <p:cNvPr id="3" name="Content Placeholder 2">
            <a:extLst>
              <a:ext uri="{FF2B5EF4-FFF2-40B4-BE49-F238E27FC236}">
                <a16:creationId xmlns:a16="http://schemas.microsoft.com/office/drawing/2014/main" id="{6B681CA5-CBFA-A949-8923-65CEBD7D12A7}"/>
              </a:ext>
            </a:extLst>
          </p:cNvPr>
          <p:cNvSpPr>
            <a:spLocks noGrp="1"/>
          </p:cNvSpPr>
          <p:nvPr>
            <p:ph idx="1"/>
          </p:nvPr>
        </p:nvSpPr>
        <p:spPr>
          <a:xfrm>
            <a:off x="838200" y="1766569"/>
            <a:ext cx="10515600" cy="2533015"/>
          </a:xfrm>
        </p:spPr>
        <p:txBody>
          <a:bodyPr>
            <a:normAutofit/>
          </a:bodyPr>
          <a:lstStyle/>
          <a:p>
            <a:pPr algn="just"/>
            <a:r>
              <a:rPr lang="en-US" sz="2000" dirty="0"/>
              <a:t>When picking a dataset all classes, for example cats and dogs when classifying animals, need to be equally represented to ensure that the network is not biased. </a:t>
            </a:r>
          </a:p>
          <a:p>
            <a:pPr algn="just"/>
            <a:r>
              <a:rPr lang="en-US" sz="2000" dirty="0"/>
              <a:t>At the same time, we need to be sure that there are all types of dogs within the dataset to make the solution as general as possible.</a:t>
            </a:r>
          </a:p>
          <a:p>
            <a:pPr algn="just"/>
            <a:r>
              <a:rPr lang="en-US" sz="2000" dirty="0"/>
              <a:t>Finally, the data should be normalized to reduce the influence of noise or artifacts in the data used in our application  </a:t>
            </a:r>
          </a:p>
        </p:txBody>
      </p:sp>
      <p:grpSp>
        <p:nvGrpSpPr>
          <p:cNvPr id="24" name="Group 23">
            <a:extLst>
              <a:ext uri="{FF2B5EF4-FFF2-40B4-BE49-F238E27FC236}">
                <a16:creationId xmlns:a16="http://schemas.microsoft.com/office/drawing/2014/main" id="{9429D6F3-DD01-A44B-AF8F-48D5E599ED6C}"/>
              </a:ext>
            </a:extLst>
          </p:cNvPr>
          <p:cNvGrpSpPr/>
          <p:nvPr/>
        </p:nvGrpSpPr>
        <p:grpSpPr>
          <a:xfrm>
            <a:off x="834769" y="3777465"/>
            <a:ext cx="10515600" cy="2731414"/>
            <a:chOff x="834769" y="3655545"/>
            <a:chExt cx="10515600" cy="2731414"/>
          </a:xfrm>
        </p:grpSpPr>
        <p:sp>
          <p:nvSpPr>
            <p:cNvPr id="4" name="Rounded Rectangle 3">
              <a:extLst>
                <a:ext uri="{FF2B5EF4-FFF2-40B4-BE49-F238E27FC236}">
                  <a16:creationId xmlns:a16="http://schemas.microsoft.com/office/drawing/2014/main" id="{F8DD321F-5CE4-2341-88ED-48CA1E7C8D48}"/>
                </a:ext>
              </a:extLst>
            </p:cNvPr>
            <p:cNvSpPr/>
            <p:nvPr/>
          </p:nvSpPr>
          <p:spPr>
            <a:xfrm>
              <a:off x="3276600" y="4206239"/>
              <a:ext cx="1417320" cy="1828801"/>
            </a:xfrm>
            <a:prstGeom prst="round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4B04957-DA7D-124F-BAB9-6068437D8D30}"/>
                </a:ext>
              </a:extLst>
            </p:cNvPr>
            <p:cNvSpPr txBox="1"/>
            <p:nvPr/>
          </p:nvSpPr>
          <p:spPr>
            <a:xfrm>
              <a:off x="1525503" y="4854168"/>
              <a:ext cx="1019577" cy="373152"/>
            </a:xfrm>
            <a:prstGeom prst="rect">
              <a:avLst/>
            </a:prstGeom>
            <a:noFill/>
          </p:spPr>
          <p:txBody>
            <a:bodyPr wrap="square" rtlCol="0">
              <a:spAutoFit/>
            </a:bodyPr>
            <a:lstStyle/>
            <a:p>
              <a:pPr algn="just"/>
              <a:r>
                <a:rPr lang="en-US" dirty="0"/>
                <a:t>Problem</a:t>
              </a:r>
            </a:p>
          </p:txBody>
        </p:sp>
        <p:sp>
          <p:nvSpPr>
            <p:cNvPr id="6" name="Rounded Rectangle 5">
              <a:extLst>
                <a:ext uri="{FF2B5EF4-FFF2-40B4-BE49-F238E27FC236}">
                  <a16:creationId xmlns:a16="http://schemas.microsoft.com/office/drawing/2014/main" id="{D57651F3-3331-0E47-95EB-9B63158175E8}"/>
                </a:ext>
              </a:extLst>
            </p:cNvPr>
            <p:cNvSpPr/>
            <p:nvPr/>
          </p:nvSpPr>
          <p:spPr>
            <a:xfrm>
              <a:off x="1476995" y="4761591"/>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D026DC-5202-E044-A082-B31FC2FF6DB6}"/>
                </a:ext>
              </a:extLst>
            </p:cNvPr>
            <p:cNvSpPr txBox="1"/>
            <p:nvPr/>
          </p:nvSpPr>
          <p:spPr>
            <a:xfrm>
              <a:off x="3476223" y="4356466"/>
              <a:ext cx="1019577" cy="646331"/>
            </a:xfrm>
            <a:prstGeom prst="rect">
              <a:avLst/>
            </a:prstGeom>
            <a:noFill/>
          </p:spPr>
          <p:txBody>
            <a:bodyPr wrap="square" rtlCol="0">
              <a:spAutoFit/>
            </a:bodyPr>
            <a:lstStyle/>
            <a:p>
              <a:pPr algn="ctr"/>
              <a:r>
                <a:rPr lang="en-US" dirty="0"/>
                <a:t>Capture Data</a:t>
              </a:r>
            </a:p>
          </p:txBody>
        </p:sp>
        <p:sp>
          <p:nvSpPr>
            <p:cNvPr id="8" name="Rounded Rectangle 7">
              <a:extLst>
                <a:ext uri="{FF2B5EF4-FFF2-40B4-BE49-F238E27FC236}">
                  <a16:creationId xmlns:a16="http://schemas.microsoft.com/office/drawing/2014/main" id="{550D6A98-18F7-9549-8E63-D1D59195B172}"/>
                </a:ext>
              </a:extLst>
            </p:cNvPr>
            <p:cNvSpPr/>
            <p:nvPr/>
          </p:nvSpPr>
          <p:spPr>
            <a:xfrm>
              <a:off x="3427715" y="4388439"/>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9885D97-CE0E-214C-8847-DD0A2C927255}"/>
                </a:ext>
              </a:extLst>
            </p:cNvPr>
            <p:cNvSpPr txBox="1"/>
            <p:nvPr/>
          </p:nvSpPr>
          <p:spPr>
            <a:xfrm>
              <a:off x="3506703" y="5190359"/>
              <a:ext cx="1019577" cy="646331"/>
            </a:xfrm>
            <a:prstGeom prst="rect">
              <a:avLst/>
            </a:prstGeom>
            <a:noFill/>
          </p:spPr>
          <p:txBody>
            <a:bodyPr wrap="square" rtlCol="0">
              <a:spAutoFit/>
            </a:bodyPr>
            <a:lstStyle/>
            <a:p>
              <a:pPr algn="just"/>
              <a:r>
                <a:rPr lang="en-US" dirty="0"/>
                <a:t>Search</a:t>
              </a:r>
            </a:p>
            <a:p>
              <a:pPr algn="just"/>
              <a:r>
                <a:rPr lang="en-US" dirty="0"/>
                <a:t>dataset</a:t>
              </a:r>
            </a:p>
          </p:txBody>
        </p:sp>
        <p:sp>
          <p:nvSpPr>
            <p:cNvPr id="10" name="Rounded Rectangle 9">
              <a:extLst>
                <a:ext uri="{FF2B5EF4-FFF2-40B4-BE49-F238E27FC236}">
                  <a16:creationId xmlns:a16="http://schemas.microsoft.com/office/drawing/2014/main" id="{1DF90BF8-3C93-7140-92F2-34D649BC97AB}"/>
                </a:ext>
              </a:extLst>
            </p:cNvPr>
            <p:cNvSpPr/>
            <p:nvPr/>
          </p:nvSpPr>
          <p:spPr>
            <a:xfrm>
              <a:off x="3427715" y="5227320"/>
              <a:ext cx="1098565" cy="572410"/>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F240136-13A9-1C4D-A91A-9A5C31B3C8A9}"/>
                </a:ext>
              </a:extLst>
            </p:cNvPr>
            <p:cNvSpPr txBox="1"/>
            <p:nvPr/>
          </p:nvSpPr>
          <p:spPr>
            <a:xfrm>
              <a:off x="5394960" y="4746351"/>
              <a:ext cx="1299589" cy="646331"/>
            </a:xfrm>
            <a:prstGeom prst="rect">
              <a:avLst/>
            </a:prstGeom>
            <a:noFill/>
          </p:spPr>
          <p:txBody>
            <a:bodyPr wrap="square" rtlCol="0">
              <a:spAutoFit/>
            </a:bodyPr>
            <a:lstStyle/>
            <a:p>
              <a:pPr algn="ctr"/>
              <a:r>
                <a:rPr lang="en-US" dirty="0"/>
                <a:t>Resizing the images</a:t>
              </a:r>
            </a:p>
          </p:txBody>
        </p:sp>
        <p:sp>
          <p:nvSpPr>
            <p:cNvPr id="12" name="Rounded Rectangle 11">
              <a:extLst>
                <a:ext uri="{FF2B5EF4-FFF2-40B4-BE49-F238E27FC236}">
                  <a16:creationId xmlns:a16="http://schemas.microsoft.com/office/drawing/2014/main" id="{4EBF8A13-CBBA-5246-A5B9-B1B2C67E52C3}"/>
                </a:ext>
              </a:extLst>
            </p:cNvPr>
            <p:cNvSpPr/>
            <p:nvPr/>
          </p:nvSpPr>
          <p:spPr>
            <a:xfrm>
              <a:off x="5336095"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73C45D-B71F-804B-897E-D103EAA42575}"/>
                </a:ext>
              </a:extLst>
            </p:cNvPr>
            <p:cNvSpPr txBox="1"/>
            <p:nvPr/>
          </p:nvSpPr>
          <p:spPr>
            <a:xfrm>
              <a:off x="7556947" y="4746351"/>
              <a:ext cx="1299589" cy="646331"/>
            </a:xfrm>
            <a:prstGeom prst="rect">
              <a:avLst/>
            </a:prstGeom>
            <a:noFill/>
          </p:spPr>
          <p:txBody>
            <a:bodyPr wrap="square" rtlCol="0">
              <a:spAutoFit/>
            </a:bodyPr>
            <a:lstStyle/>
            <a:p>
              <a:pPr algn="ctr"/>
              <a:r>
                <a:rPr lang="en-US" dirty="0"/>
                <a:t>Noise filtering </a:t>
              </a:r>
            </a:p>
          </p:txBody>
        </p:sp>
        <p:sp>
          <p:nvSpPr>
            <p:cNvPr id="14" name="Rounded Rectangle 13">
              <a:extLst>
                <a:ext uri="{FF2B5EF4-FFF2-40B4-BE49-F238E27FC236}">
                  <a16:creationId xmlns:a16="http://schemas.microsoft.com/office/drawing/2014/main" id="{76A07821-0938-A340-9A32-7A3106379C6E}"/>
                </a:ext>
              </a:extLst>
            </p:cNvPr>
            <p:cNvSpPr/>
            <p:nvPr/>
          </p:nvSpPr>
          <p:spPr>
            <a:xfrm>
              <a:off x="7498082"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07CE22-CF12-E444-B8B8-FCC83888CD1F}"/>
                </a:ext>
              </a:extLst>
            </p:cNvPr>
            <p:cNvSpPr txBox="1"/>
            <p:nvPr/>
          </p:nvSpPr>
          <p:spPr>
            <a:xfrm>
              <a:off x="9568627" y="4746351"/>
              <a:ext cx="1299589" cy="646331"/>
            </a:xfrm>
            <a:prstGeom prst="rect">
              <a:avLst/>
            </a:prstGeom>
            <a:noFill/>
          </p:spPr>
          <p:txBody>
            <a:bodyPr wrap="square" rtlCol="0">
              <a:spAutoFit/>
            </a:bodyPr>
            <a:lstStyle/>
            <a:p>
              <a:pPr algn="ctr"/>
              <a:r>
                <a:rPr lang="en-US" dirty="0"/>
                <a:t>Grayscale image</a:t>
              </a:r>
            </a:p>
          </p:txBody>
        </p:sp>
        <p:sp>
          <p:nvSpPr>
            <p:cNvPr id="16" name="Rounded Rectangle 15">
              <a:extLst>
                <a:ext uri="{FF2B5EF4-FFF2-40B4-BE49-F238E27FC236}">
                  <a16:creationId xmlns:a16="http://schemas.microsoft.com/office/drawing/2014/main" id="{5BDBF75E-30EF-6B4B-B69D-0624D9BFEEBC}"/>
                </a:ext>
              </a:extLst>
            </p:cNvPr>
            <p:cNvSpPr/>
            <p:nvPr/>
          </p:nvSpPr>
          <p:spPr>
            <a:xfrm>
              <a:off x="9509762" y="4684253"/>
              <a:ext cx="1417320" cy="770529"/>
            </a:xfrm>
            <a:prstGeom prst="roundRect">
              <a:avLst/>
            </a:prstGeom>
            <a:noFill/>
            <a:ln w="444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8F480AA-7906-B040-A4C7-532FA3ED1F43}"/>
                </a:ext>
              </a:extLst>
            </p:cNvPr>
            <p:cNvSpPr/>
            <p:nvPr/>
          </p:nvSpPr>
          <p:spPr>
            <a:xfrm>
              <a:off x="5219702" y="4511040"/>
              <a:ext cx="5859778" cy="1142999"/>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4DFF78D-E6D9-8944-A6DC-18A5455CD2B9}"/>
                </a:ext>
              </a:extLst>
            </p:cNvPr>
            <p:cNvSpPr txBox="1"/>
            <p:nvPr/>
          </p:nvSpPr>
          <p:spPr>
            <a:xfrm>
              <a:off x="1150287" y="5483043"/>
              <a:ext cx="1770008" cy="369332"/>
            </a:xfrm>
            <a:prstGeom prst="rect">
              <a:avLst/>
            </a:prstGeom>
            <a:noFill/>
          </p:spPr>
          <p:txBody>
            <a:bodyPr wrap="square" rtlCol="0">
              <a:spAutoFit/>
            </a:bodyPr>
            <a:lstStyle/>
            <a:p>
              <a:r>
                <a:rPr lang="en-US" dirty="0"/>
                <a:t>What do I need?</a:t>
              </a:r>
            </a:p>
          </p:txBody>
        </p:sp>
        <p:sp>
          <p:nvSpPr>
            <p:cNvPr id="19" name="TextBox 18">
              <a:extLst>
                <a:ext uri="{FF2B5EF4-FFF2-40B4-BE49-F238E27FC236}">
                  <a16:creationId xmlns:a16="http://schemas.microsoft.com/office/drawing/2014/main" id="{59D5EFEE-FB16-9D43-BBF7-5BA6B5EC5EB7}"/>
                </a:ext>
              </a:extLst>
            </p:cNvPr>
            <p:cNvSpPr txBox="1"/>
            <p:nvPr/>
          </p:nvSpPr>
          <p:spPr>
            <a:xfrm>
              <a:off x="3131487" y="6017627"/>
              <a:ext cx="1770008" cy="369332"/>
            </a:xfrm>
            <a:prstGeom prst="rect">
              <a:avLst/>
            </a:prstGeom>
            <a:noFill/>
          </p:spPr>
          <p:txBody>
            <a:bodyPr wrap="square" rtlCol="0">
              <a:spAutoFit/>
            </a:bodyPr>
            <a:lstStyle/>
            <a:p>
              <a:r>
                <a:rPr lang="en-US" dirty="0"/>
                <a:t>Data</a:t>
              </a:r>
              <a:r>
                <a:rPr lang="en-US" dirty="0">
                  <a:solidFill>
                    <a:schemeClr val="accent4"/>
                  </a:solidFill>
                </a:rPr>
                <a:t> </a:t>
              </a:r>
              <a:r>
                <a:rPr lang="en-US" dirty="0"/>
                <a:t>acquisition</a:t>
              </a:r>
            </a:p>
          </p:txBody>
        </p:sp>
        <p:sp>
          <p:nvSpPr>
            <p:cNvPr id="20" name="TextBox 19">
              <a:extLst>
                <a:ext uri="{FF2B5EF4-FFF2-40B4-BE49-F238E27FC236}">
                  <a16:creationId xmlns:a16="http://schemas.microsoft.com/office/drawing/2014/main" id="{D0EE8B61-DB4F-EE48-93AD-FC412448BE73}"/>
                </a:ext>
              </a:extLst>
            </p:cNvPr>
            <p:cNvSpPr txBox="1"/>
            <p:nvPr/>
          </p:nvSpPr>
          <p:spPr>
            <a:xfrm>
              <a:off x="7381333" y="5627995"/>
              <a:ext cx="1650815" cy="369332"/>
            </a:xfrm>
            <a:prstGeom prst="rect">
              <a:avLst/>
            </a:prstGeom>
            <a:noFill/>
          </p:spPr>
          <p:txBody>
            <a:bodyPr wrap="square" rtlCol="0">
              <a:spAutoFit/>
            </a:bodyPr>
            <a:lstStyle/>
            <a:p>
              <a:r>
                <a:rPr lang="en-US" dirty="0"/>
                <a:t>Preprocessing</a:t>
              </a:r>
            </a:p>
          </p:txBody>
        </p:sp>
        <p:sp>
          <p:nvSpPr>
            <p:cNvPr id="22" name="Rounded Rectangle 21">
              <a:extLst>
                <a:ext uri="{FF2B5EF4-FFF2-40B4-BE49-F238E27FC236}">
                  <a16:creationId xmlns:a16="http://schemas.microsoft.com/office/drawing/2014/main" id="{A24FE38F-9A4C-F74E-AE01-4E1C22EE5C9F}"/>
                </a:ext>
              </a:extLst>
            </p:cNvPr>
            <p:cNvSpPr/>
            <p:nvPr/>
          </p:nvSpPr>
          <p:spPr>
            <a:xfrm>
              <a:off x="834770" y="4038716"/>
              <a:ext cx="10515599" cy="2348243"/>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2F2A8FF-9E42-084D-8199-2DB35B146CFC}"/>
                </a:ext>
              </a:extLst>
            </p:cNvPr>
            <p:cNvSpPr txBox="1"/>
            <p:nvPr/>
          </p:nvSpPr>
          <p:spPr>
            <a:xfrm>
              <a:off x="834769" y="3655545"/>
              <a:ext cx="2671934" cy="369332"/>
            </a:xfrm>
            <a:prstGeom prst="rect">
              <a:avLst/>
            </a:prstGeom>
            <a:noFill/>
          </p:spPr>
          <p:txBody>
            <a:bodyPr wrap="square" rtlCol="0">
              <a:spAutoFit/>
            </a:bodyPr>
            <a:lstStyle/>
            <a:p>
              <a:r>
                <a:rPr lang="en-US" dirty="0">
                  <a:solidFill>
                    <a:schemeClr val="accent4"/>
                  </a:solidFill>
                </a:rPr>
                <a:t>Building a dataset pipeline</a:t>
              </a:r>
            </a:p>
          </p:txBody>
        </p:sp>
      </p:grpSp>
    </p:spTree>
    <p:extLst>
      <p:ext uri="{BB962C8B-B14F-4D97-AF65-F5344CB8AC3E}">
        <p14:creationId xmlns:p14="http://schemas.microsoft.com/office/powerpoint/2010/main" val="1205936766"/>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16875</TotalTime>
  <Words>2276</Words>
  <Application>Microsoft Macintosh PowerPoint</Application>
  <PresentationFormat>Widescreen</PresentationFormat>
  <Paragraphs>279</Paragraphs>
  <Slides>34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Calibri Light</vt:lpstr>
      <vt:lpstr>Cambria Math</vt:lpstr>
      <vt:lpstr>Consolas</vt:lpstr>
      <vt:lpstr>Lato</vt:lpstr>
      <vt:lpstr>Menlo</vt:lpstr>
      <vt:lpstr>Nexa Bold</vt:lpstr>
      <vt:lpstr>Nexa-Bold</vt:lpstr>
      <vt:lpstr>Nexa-Book</vt:lpstr>
      <vt:lpstr>Nexa-Light</vt:lpstr>
      <vt:lpstr>MCR2 Theme</vt:lpstr>
      <vt:lpstr>Robot Operating System - ROS</vt:lpstr>
      <vt:lpstr>PowerPoint Presentation</vt:lpstr>
      <vt:lpstr>Schedule</vt:lpstr>
      <vt:lpstr>Getting Started with ROS</vt:lpstr>
      <vt:lpstr>Introduction to neural networks What is a neural network?</vt:lpstr>
      <vt:lpstr>Introduction to neural networks What is a neuron?</vt:lpstr>
      <vt:lpstr>Introduction to neural networks How to set up a network?</vt:lpstr>
      <vt:lpstr>Introduction to neural networks Overfitting </vt:lpstr>
      <vt:lpstr>Building an AI solution Generating a dataset</vt:lpstr>
      <vt:lpstr>Building an AI solution Training a neural network</vt:lpstr>
      <vt:lpstr>Shape Classification with AI  Problem statement and proposed solution</vt:lpstr>
      <vt:lpstr>Shape recognition with AI Preprocessing and regularization</vt:lpstr>
      <vt:lpstr>Shape recognition with AI Feature extraction </vt:lpstr>
      <vt:lpstr>Shape recognition with AI Convolution and MaxPooling</vt:lpstr>
      <vt:lpstr>Shape recognition with AI Classification and Output Layers</vt:lpstr>
      <vt:lpstr>Shape recognition with AI Classification and Output Layers</vt:lpstr>
      <vt:lpstr>Shape recognition with AI Problems and solutions in ML</vt:lpstr>
      <vt:lpstr>Implementation Pseudocode </vt:lpstr>
      <vt:lpstr>Dataset: GTSRB</vt:lpstr>
      <vt:lpstr>Activity ROS node that classify traffic signs</vt:lpstr>
      <vt:lpstr>Robot Operating System - ROS</vt:lpstr>
      <vt:lpstr>Traffic Sign Detection </vt:lpstr>
      <vt:lpstr>Model formatting   </vt:lpstr>
      <vt:lpstr>Nvidia Jetson inference </vt:lpstr>
      <vt:lpstr>What If the network doesn’t suit our needs?</vt:lpstr>
      <vt:lpstr>Transfer learning</vt:lpstr>
      <vt:lpstr>Activity 2 Using jetson inference</vt:lpstr>
      <vt:lpstr>Object detection networks: YOLO</vt:lpstr>
      <vt:lpstr>Dataset</vt:lpstr>
      <vt:lpstr>Activity 3 Yolo Detection</vt:lpstr>
      <vt:lpstr>Robot Operating System - ROS</vt:lpstr>
      <vt:lpstr>Design Tips  </vt:lpstr>
      <vt:lpstr>Alternative frameworks and useful tools </vt:lpstr>
      <vt:lpstr>Robot Operating System - 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Martinez</dc:creator>
  <cp:lastModifiedBy>Marc Facerias Pelegri</cp:lastModifiedBy>
  <cp:revision>14</cp:revision>
  <dcterms:created xsi:type="dcterms:W3CDTF">2022-11-10T18:38:46Z</dcterms:created>
  <dcterms:modified xsi:type="dcterms:W3CDTF">2023-05-22T17:22:57Z</dcterms:modified>
</cp:coreProperties>
</file>